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8"/>
  </p:notesMasterIdLst>
  <p:sldIdLst>
    <p:sldId id="256" r:id="rId2"/>
    <p:sldId id="281" r:id="rId3"/>
    <p:sldId id="28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5143500" type="screen16x9"/>
  <p:notesSz cx="6858000" cy="9144000"/>
  <p:embeddedFontLst>
    <p:embeddedFont>
      <p:font typeface="Lato" panose="020F0502020204030203" pitchFamily="34" charset="0"/>
      <p:regular r:id="rId29"/>
      <p:bold r:id="rId30"/>
      <p:italic r:id="rId31"/>
      <p:boldItalic r:id="rId32"/>
    </p:embeddedFont>
    <p:embeddedFont>
      <p:font typeface="Raleway" pitchFamily="2" charset="77"/>
      <p:regular r:id="rId33"/>
      <p:bold r:id="rId34"/>
      <p:italic r:id="rId35"/>
      <p:bold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1286CD6-0E4D-4CDC-BE5B-6F95D71858DF}">
  <a:tblStyle styleId="{61286CD6-0E4D-4CDC-BE5B-6F95D71858D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p:cViewPr varScale="1">
        <p:scale>
          <a:sx n="147" d="100"/>
          <a:sy n="147" d="100"/>
        </p:scale>
        <p:origin x="640"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font" Target="fonts/font7.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Function: Introduction to existing organizations; act as an antecedent to consider these issues. What qualifies for certification and licensure per geographic region? (Add to later section)</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26388f190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26388f190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26c2e708ef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26c2e708ef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26c2e708ef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26c2e708ef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Currently pertains primarily to states in the US- but also relevant to registration of behavior analysts in Ontario, Canada and in India</a:t>
            </a:r>
            <a:endParaRPr/>
          </a:p>
          <a:p>
            <a:pPr marL="0" lvl="0" indent="0" algn="l" rtl="0">
              <a:spcBef>
                <a:spcPts val="0"/>
              </a:spcBef>
              <a:spcAft>
                <a:spcPts val="0"/>
              </a:spcAft>
              <a:buNone/>
            </a:pPr>
            <a:r>
              <a:rPr lang="en"/>
              <a:t>Factors to consider in deciding: </a:t>
            </a:r>
            <a:r>
              <a:rPr lang="en" b="1"/>
              <a:t>FIRST &amp; FOREMOST:</a:t>
            </a:r>
            <a:r>
              <a:rPr lang="en"/>
              <a:t> which is most likely to certify people with the needed repertoire- academic preparation, experience, test, continuing education requirements- STRINGENT requirements AS MINIMUM requirements, validity/ rigor of requirements (training, experience, examination, standards for behavior and practice)  </a:t>
            </a:r>
            <a:endParaRPr/>
          </a:p>
          <a:p>
            <a:pPr marL="0" lvl="0" indent="0" algn="l" rtl="0">
              <a:spcBef>
                <a:spcPts val="0"/>
              </a:spcBef>
              <a:spcAft>
                <a:spcPts val="0"/>
              </a:spcAft>
              <a:buNone/>
            </a:pPr>
            <a:r>
              <a:rPr lang="en"/>
              <a:t>	Protection of credentialing decisions from irrelevant and deleterious influence- who makes money from having more certificants? Independent expert input</a:t>
            </a:r>
            <a:endParaRPr/>
          </a:p>
          <a:p>
            <a:pPr marL="0" lvl="0" indent="0" algn="l" rtl="0">
              <a:spcBef>
                <a:spcPts val="0"/>
              </a:spcBef>
              <a:spcAft>
                <a:spcPts val="0"/>
              </a:spcAft>
              <a:buNone/>
            </a:pPr>
            <a:endParaRPr/>
          </a:p>
          <a:p>
            <a:pPr marL="0" lvl="0" indent="0" algn="l" rtl="0">
              <a:spcBef>
                <a:spcPts val="0"/>
              </a:spcBef>
              <a:spcAft>
                <a:spcPts val="0"/>
              </a:spcAft>
              <a:buNone/>
            </a:pPr>
            <a:r>
              <a:rPr lang="en" sz="1600" b="1"/>
              <a:t>What about the rest of the world?----&gt; next slide</a:t>
            </a:r>
            <a:endParaRPr sz="1600" b="1"/>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26c2e708ef_2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26c2e708ef_2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Need- demand? By behavior analysts? By potential service recipients? By service providers? By government and regulatory entities?</a:t>
            </a:r>
            <a:endParaRPr/>
          </a:p>
          <a:p>
            <a:pPr marL="0" lvl="0" indent="0" algn="l" rtl="0">
              <a:spcBef>
                <a:spcPts val="0"/>
              </a:spcBef>
              <a:spcAft>
                <a:spcPts val="0"/>
              </a:spcAft>
              <a:buNone/>
            </a:pPr>
            <a:r>
              <a:rPr lang="en"/>
              <a:t>Infrastructure?  # of behavior analysts,  training programs,  supervised experience availability, </a:t>
            </a:r>
            <a:endParaRPr/>
          </a:p>
          <a:p>
            <a:pPr marL="0" lvl="0" indent="0" algn="l" rtl="0">
              <a:spcBef>
                <a:spcPts val="0"/>
              </a:spcBef>
              <a:spcAft>
                <a:spcPts val="0"/>
              </a:spcAft>
              <a:buNone/>
            </a:pPr>
            <a:r>
              <a:rPr lang="en"/>
              <a:t>Deciding what criteria to adopt?</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2ce059d7c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12ce059d7c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level of transparency is needed? What level of information is expected to be available?</a:t>
            </a:r>
            <a:endParaRPr/>
          </a:p>
          <a:p>
            <a:pPr marL="0" lvl="0" indent="0" algn="l" rtl="0">
              <a:spcBef>
                <a:spcPts val="0"/>
              </a:spcBef>
              <a:spcAft>
                <a:spcPts val="0"/>
              </a:spcAft>
              <a:buNone/>
            </a:pPr>
            <a:r>
              <a:rPr lang="en" b="1"/>
              <a:t>All behavior analytic organizations are not created equal.</a:t>
            </a:r>
            <a:endParaRPr b="1"/>
          </a:p>
          <a:p>
            <a:pPr marL="0" lvl="0" indent="0" algn="l" rtl="0">
              <a:spcBef>
                <a:spcPts val="0"/>
              </a:spcBef>
              <a:spcAft>
                <a:spcPts val="0"/>
              </a:spcAft>
              <a:buNone/>
            </a:pPr>
            <a:r>
              <a:rPr lang="en" b="1"/>
              <a:t>Where are certifications applicable?</a:t>
            </a:r>
            <a:endParaRPr b="1"/>
          </a:p>
          <a:p>
            <a:pPr marL="0" lvl="0" indent="0" algn="l" rtl="0">
              <a:spcBef>
                <a:spcPts val="0"/>
              </a:spcBef>
              <a:spcAft>
                <a:spcPts val="0"/>
              </a:spcAft>
              <a:buNone/>
            </a:pPr>
            <a:endParaRPr b="1"/>
          </a:p>
          <a:p>
            <a:pPr marL="0" lvl="0" indent="0" algn="l" rtl="0">
              <a:spcBef>
                <a:spcPts val="0"/>
              </a:spcBef>
              <a:spcAft>
                <a:spcPts val="0"/>
              </a:spcAft>
              <a:buNone/>
            </a:pPr>
            <a:r>
              <a:rPr lang="en" b="1"/>
              <a:t>ANSI DOESN’T LOOK AT CONTENT</a:t>
            </a:r>
            <a:endParaRPr b="1"/>
          </a:p>
          <a:p>
            <a:pPr marL="0" lvl="0" indent="0" algn="l" rtl="0">
              <a:spcBef>
                <a:spcPts val="0"/>
              </a:spcBef>
              <a:spcAft>
                <a:spcPts val="0"/>
              </a:spcAft>
              <a:buNone/>
            </a:pPr>
            <a:endParaRPr b="1"/>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26388f190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126388f190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level of transparency is needed? What level of information is expected to be available?</a:t>
            </a:r>
            <a:endParaRPr/>
          </a:p>
          <a:p>
            <a:pPr marL="0" lvl="0" indent="0" algn="l" rtl="0">
              <a:spcBef>
                <a:spcPts val="0"/>
              </a:spcBef>
              <a:spcAft>
                <a:spcPts val="0"/>
              </a:spcAft>
              <a:buNone/>
            </a:pPr>
            <a:r>
              <a:rPr lang="en" b="1"/>
              <a:t>All behavior analytic organizations are not created equal.</a:t>
            </a:r>
            <a:endParaRPr b="1"/>
          </a:p>
          <a:p>
            <a:pPr marL="0" lvl="0" indent="0" algn="l" rtl="0">
              <a:spcBef>
                <a:spcPts val="0"/>
              </a:spcBef>
              <a:spcAft>
                <a:spcPts val="0"/>
              </a:spcAft>
              <a:buNone/>
            </a:pPr>
            <a:endParaRPr b="1"/>
          </a:p>
          <a:p>
            <a:pPr marL="0" lvl="0" indent="0" algn="l" rtl="0">
              <a:spcBef>
                <a:spcPts val="0"/>
              </a:spcBef>
              <a:spcAft>
                <a:spcPts val="0"/>
              </a:spcAft>
              <a:buNone/>
            </a:pPr>
            <a:endParaRPr b="1"/>
          </a:p>
          <a:p>
            <a:pPr marL="0" lvl="0" indent="0" algn="l" rtl="0">
              <a:spcBef>
                <a:spcPts val="0"/>
              </a:spcBef>
              <a:spcAft>
                <a:spcPts val="0"/>
              </a:spcAft>
              <a:buNone/>
            </a:pPr>
            <a:endParaRPr b="1"/>
          </a:p>
          <a:p>
            <a:pPr marL="0" lvl="0" indent="0" algn="l" rtl="0">
              <a:spcBef>
                <a:spcPts val="0"/>
              </a:spcBef>
              <a:spcAft>
                <a:spcPts val="0"/>
              </a:spcAft>
              <a:buNone/>
            </a:pPr>
            <a:r>
              <a:rPr lang="en" b="1"/>
              <a:t>Noor to continue to build</a:t>
            </a:r>
            <a:endParaRPr b="1"/>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2e3919a33d_1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12e3919a33d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level of transparency is needed? What level of information is expected to be available?</a:t>
            </a:r>
            <a:endParaRPr dirty="0"/>
          </a:p>
          <a:p>
            <a:pPr marL="0" lvl="0" indent="0" algn="l" rtl="0">
              <a:spcBef>
                <a:spcPts val="0"/>
              </a:spcBef>
              <a:spcAft>
                <a:spcPts val="0"/>
              </a:spcAft>
              <a:buNone/>
            </a:pPr>
            <a:r>
              <a:rPr lang="en" b="1" dirty="0"/>
              <a:t>All behavior analytic organizations are not created equal.</a:t>
            </a:r>
            <a:endParaRPr b="1" dirty="0"/>
          </a:p>
          <a:p>
            <a:pPr marL="0" lvl="0" indent="0" algn="l" rtl="0">
              <a:spcBef>
                <a:spcPts val="0"/>
              </a:spcBef>
              <a:spcAft>
                <a:spcPts val="0"/>
              </a:spcAft>
              <a:buNone/>
            </a:pPr>
            <a:endParaRPr b="1" dirty="0"/>
          </a:p>
          <a:p>
            <a:pPr marL="0" lvl="0" indent="0" algn="l" rtl="0">
              <a:spcBef>
                <a:spcPts val="0"/>
              </a:spcBef>
              <a:spcAft>
                <a:spcPts val="0"/>
              </a:spcAft>
              <a:buNone/>
            </a:pPr>
            <a:r>
              <a:rPr lang="en" b="1" dirty="0"/>
              <a:t>BACB </a:t>
            </a:r>
            <a:r>
              <a:rPr lang="en" b="1" dirty="0">
                <a:solidFill>
                  <a:schemeClr val="dk1"/>
                </a:solidFill>
              </a:rPr>
              <a:t>Pathway 3:</a:t>
            </a:r>
            <a:endParaRPr b="1"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Graduate degree, Faculty teaching</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and research- at least three years (cumulative) of full-time work as a faculty member at a qualifying institution within a</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five-year period, faculty appointment must have included the following characteristics:</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•at least five sections/iterations of behavior-analytic coursework.</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 at least two of the following behavior-analytic content areas in separate courses: concepts</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and principles of behavior, single-subject research methods, applied behavior analysis, and ethics in</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behavior analysis.</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 Each course must have been exclusively or primarily devoted to behavior-analytic content.</a:t>
            </a:r>
            <a:endParaRPr dirty="0">
              <a:solidFill>
                <a:schemeClr val="dk1"/>
              </a:solidFill>
            </a:endParaRPr>
          </a:p>
          <a:p>
            <a:pPr marL="0" lvl="0" indent="0" algn="l" rtl="0">
              <a:spcBef>
                <a:spcPts val="0"/>
              </a:spcBef>
              <a:spcAft>
                <a:spcPts val="0"/>
              </a:spcAft>
              <a:buClr>
                <a:schemeClr val="dk1"/>
              </a:buClr>
              <a:buSzPts val="1100"/>
              <a:buFont typeface="Arial"/>
              <a:buNone/>
            </a:pPr>
            <a:r>
              <a:rPr lang="en" dirty="0">
                <a:solidFill>
                  <a:schemeClr val="dk1"/>
                </a:solidFill>
              </a:rPr>
              <a:t>•Courses taught at the graduate level </a:t>
            </a:r>
            <a:endParaRPr dirty="0">
              <a:solidFill>
                <a:schemeClr val="dk1"/>
              </a:solidFill>
            </a:endParaRPr>
          </a:p>
          <a:p>
            <a:pPr marL="0" lvl="0" indent="0" algn="l" rtl="0">
              <a:spcBef>
                <a:spcPts val="0"/>
              </a:spcBef>
              <a:spcAft>
                <a:spcPts val="0"/>
              </a:spcAft>
              <a:buClr>
                <a:schemeClr val="dk1"/>
              </a:buClr>
              <a:buSzPts val="1100"/>
              <a:buFont typeface="Arial"/>
              <a:buNone/>
            </a:pPr>
            <a:r>
              <a:rPr lang="en" b="1" dirty="0">
                <a:solidFill>
                  <a:schemeClr val="dk1"/>
                </a:solidFill>
              </a:rPr>
              <a:t>AND</a:t>
            </a:r>
            <a:r>
              <a:rPr lang="en" dirty="0">
                <a:solidFill>
                  <a:schemeClr val="dk1"/>
                </a:solidFill>
              </a:rPr>
              <a:t> author of at least 1 behavior analytic article.</a:t>
            </a:r>
            <a:endParaRPr dirty="0">
              <a:solidFill>
                <a:schemeClr val="dk1"/>
              </a:solidFill>
            </a:endParaRPr>
          </a:p>
          <a:p>
            <a:pPr marL="0" lvl="0" indent="0" algn="l" rtl="0">
              <a:spcBef>
                <a:spcPts val="0"/>
              </a:spcBef>
              <a:spcAft>
                <a:spcPts val="0"/>
              </a:spcAft>
              <a:buClr>
                <a:schemeClr val="dk1"/>
              </a:buClr>
              <a:buSzPts val="1100"/>
              <a:buFont typeface="Arial"/>
              <a:buNone/>
            </a:pPr>
            <a:r>
              <a:rPr lang="en" b="1" dirty="0">
                <a:solidFill>
                  <a:schemeClr val="dk1"/>
                </a:solidFill>
              </a:rPr>
              <a:t>Pathway 4:</a:t>
            </a:r>
            <a:endParaRPr b="1" dirty="0">
              <a:solidFill>
                <a:schemeClr val="dk1"/>
              </a:solidFill>
            </a:endParaRPr>
          </a:p>
          <a:p>
            <a:pPr marL="0" lvl="0" indent="0" algn="l" rtl="0">
              <a:spcBef>
                <a:spcPts val="0"/>
              </a:spcBef>
              <a:spcAft>
                <a:spcPts val="0"/>
              </a:spcAft>
              <a:buNone/>
            </a:pPr>
            <a:r>
              <a:rPr lang="en" dirty="0">
                <a:solidFill>
                  <a:schemeClr val="dk1"/>
                </a:solidFill>
              </a:rPr>
              <a:t>Postdoctoral experience in applied behavior analysis- 10 years full-time, cumulative experience practicing behavior analysis (time spent teaching behavior analysis does not count) and have relevant state/ provincial license or national professional credential. </a:t>
            </a:r>
            <a:endParaRPr dirty="0">
              <a:solidFill>
                <a:schemeClr val="dk1"/>
              </a:solidFill>
            </a:endParaRPr>
          </a:p>
          <a:p>
            <a:pPr marL="0" lvl="0" indent="0" algn="l" rtl="0">
              <a:spcBef>
                <a:spcPts val="0"/>
              </a:spcBef>
              <a:spcAft>
                <a:spcPts val="0"/>
              </a:spcAft>
              <a:buNone/>
            </a:pPr>
            <a:endParaRPr sz="1400" dirty="0">
              <a:solidFill>
                <a:schemeClr val="dk1"/>
              </a:solidFill>
            </a:endParaRPr>
          </a:p>
          <a:p>
            <a:pPr marL="0" lvl="0" indent="0" algn="l" rtl="0">
              <a:spcBef>
                <a:spcPts val="0"/>
              </a:spcBef>
              <a:spcAft>
                <a:spcPts val="0"/>
              </a:spcAft>
              <a:buNone/>
            </a:pPr>
            <a:r>
              <a:rPr lang="en" dirty="0">
                <a:solidFill>
                  <a:schemeClr val="dk1"/>
                </a:solidFill>
              </a:rPr>
              <a:t>IBAO Examples of projects: Literature Review;  </a:t>
            </a:r>
            <a:r>
              <a:rPr lang="en" dirty="0" err="1">
                <a:solidFill>
                  <a:schemeClr val="dk1"/>
                </a:solidFill>
              </a:rPr>
              <a:t>Powerpoint</a:t>
            </a:r>
            <a:r>
              <a:rPr lang="en" dirty="0">
                <a:solidFill>
                  <a:schemeClr val="dk1"/>
                </a:solidFill>
              </a:rPr>
              <a:t> Presentation of Topic in ABA;     Create Video of Implementing Behavioral Services;    Assessment Report;    Article Summaries</a:t>
            </a:r>
            <a:endParaRPr dirty="0">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2ce059d7c4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12ce059d7c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Gordon will enter information</a:t>
            </a:r>
            <a:endParaRPr b="1"/>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12e3919a33d_1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12e3919a33d_1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b="1"/>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12e3919a33d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12e3919a33d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level of transparency is needed? What level of information is expected to be available?</a:t>
            </a:r>
            <a:endParaRPr/>
          </a:p>
          <a:p>
            <a:pPr marL="0" lvl="0" indent="0" algn="l" rtl="0">
              <a:spcBef>
                <a:spcPts val="0"/>
              </a:spcBef>
              <a:spcAft>
                <a:spcPts val="0"/>
              </a:spcAft>
              <a:buNone/>
            </a:pPr>
            <a:r>
              <a:rPr lang="en" b="1"/>
              <a:t>All behavior analytic organizations are not created equal.</a:t>
            </a:r>
            <a:endParaRPr b="1"/>
          </a:p>
          <a:p>
            <a:pPr marL="0" lvl="0" indent="0" algn="l" rtl="0">
              <a:spcBef>
                <a:spcPts val="0"/>
              </a:spcBef>
              <a:spcAft>
                <a:spcPts val="0"/>
              </a:spcAft>
              <a:buNone/>
            </a:pPr>
            <a:endParaRPr b="1"/>
          </a:p>
          <a:p>
            <a:pPr marL="0" lvl="0" indent="0" algn="l" rtl="0">
              <a:spcBef>
                <a:spcPts val="0"/>
              </a:spcBef>
              <a:spcAft>
                <a:spcPts val="0"/>
              </a:spcAft>
              <a:buNone/>
            </a:pPr>
            <a:endParaRPr b="1"/>
          </a:p>
          <a:p>
            <a:pPr marL="0" lvl="0" indent="0" algn="l" rtl="0">
              <a:spcBef>
                <a:spcPts val="0"/>
              </a:spcBef>
              <a:spcAft>
                <a:spcPts val="0"/>
              </a:spcAft>
              <a:buNone/>
            </a:pPr>
            <a:endParaRPr b="1"/>
          </a:p>
          <a:p>
            <a:pPr marL="0" lvl="0" indent="0" algn="l" rtl="0">
              <a:spcBef>
                <a:spcPts val="0"/>
              </a:spcBef>
              <a:spcAft>
                <a:spcPts val="0"/>
              </a:spcAft>
              <a:buNone/>
            </a:pPr>
            <a:r>
              <a:rPr lang="en" b="1"/>
              <a:t>Noor to continue to build</a:t>
            </a:r>
            <a:endParaRPr b="1"/>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26c2e708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26c2e708e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26c2e70bc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26c2e70bc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289795ead7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289795ead7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1289795ead7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1289795ead7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91440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12a02e2f03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12a02e2f03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914400" lvl="0" indent="0" algn="l" rtl="0">
              <a:spcBef>
                <a:spcPts val="0"/>
              </a:spcBef>
              <a:spcAft>
                <a:spcPts val="0"/>
              </a:spcAft>
              <a:buNone/>
            </a:pPr>
            <a:endParaRPr/>
          </a:p>
          <a:p>
            <a:pPr marL="91440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1289795ead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1289795ead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understand this can be challenging, and we want applicable credentialing and licensing with sufficient oversight immediately, but this may be difficult to sustain with “immediate” change. Once change is made, we need to have infrastructure in place to make systemic, sustainable, and meaningful change.</a:t>
            </a:r>
            <a:endParaRPr/>
          </a:p>
          <a:p>
            <a:pPr marL="0" lvl="0" indent="0" algn="l" rtl="0">
              <a:spcBef>
                <a:spcPts val="0"/>
              </a:spcBef>
              <a:spcAft>
                <a:spcPts val="0"/>
              </a:spcAft>
              <a:buNone/>
            </a:pPr>
            <a:endParaRPr/>
          </a:p>
          <a:p>
            <a:pPr marL="0" lvl="0" indent="0" algn="l" rtl="0">
              <a:spcBef>
                <a:spcPts val="0"/>
              </a:spcBef>
              <a:spcAft>
                <a:spcPts val="0"/>
              </a:spcAft>
              <a:buNone/>
            </a:pPr>
            <a:r>
              <a:rPr lang="en"/>
              <a:t>We recommend colleagues form organizations locally to create oversight organizations. From there, we can conduct a meta-analysis of all oversight organizations and form an understanding of global principles in credentialing/licensing.</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26c2e708ef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26c2e708ef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126c2e708ef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126c2e708ef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i="1"/>
              <a:t>Registration</a:t>
            </a:r>
            <a:r>
              <a:rPr lang="en"/>
              <a:t>- voluntary, typically issued by a professional organization, can require various criteria but typically registering </a:t>
            </a:r>
            <a:r>
              <a:rPr lang="en">
                <a:solidFill>
                  <a:schemeClr val="dk1"/>
                </a:solidFill>
              </a:rPr>
              <a:t>entity can limit usage of credential (e.g., suspend, revoke) but CANNOT impose legally enforceable sanctions</a:t>
            </a:r>
            <a:r>
              <a:rPr lang="en"/>
              <a:t>  </a:t>
            </a:r>
            <a:endParaRPr/>
          </a:p>
          <a:p>
            <a:pPr marL="0" lvl="0" indent="0" algn="l" rtl="0">
              <a:spcBef>
                <a:spcPts val="0"/>
              </a:spcBef>
              <a:spcAft>
                <a:spcPts val="0"/>
              </a:spcAft>
              <a:buNone/>
            </a:pPr>
            <a:r>
              <a:rPr lang="en" b="1" i="1"/>
              <a:t>Certification</a:t>
            </a:r>
            <a:r>
              <a:rPr lang="en"/>
              <a:t>- voluntary, typically involves professional organizations, certifying entity can limit usage of credential (e.g., suspend, revoke) but CANNOT impose legally enforceable sanctions,  </a:t>
            </a:r>
            <a:r>
              <a:rPr lang="en" b="1">
                <a:solidFill>
                  <a:srgbClr val="595959"/>
                </a:solidFill>
              </a:rPr>
              <a:t>can require: specific education, experience, examination passage, commitment to adhere to ethical and professional standards </a:t>
            </a:r>
            <a:endParaRPr b="1">
              <a:solidFill>
                <a:srgbClr val="595959"/>
              </a:solidFill>
            </a:endParaRPr>
          </a:p>
          <a:p>
            <a:pPr marL="0" lvl="0" indent="0" algn="l" rtl="0">
              <a:spcBef>
                <a:spcPts val="0"/>
              </a:spcBef>
              <a:spcAft>
                <a:spcPts val="0"/>
              </a:spcAft>
              <a:buNone/>
            </a:pPr>
            <a:r>
              <a:rPr lang="en" b="1" i="1"/>
              <a:t> Licensure</a:t>
            </a:r>
            <a:r>
              <a:rPr lang="en" b="1" i="1">
                <a:solidFill>
                  <a:srgbClr val="595959"/>
                </a:solidFill>
                <a:latin typeface="Lato"/>
                <a:ea typeface="Lato"/>
                <a:cs typeface="Lato"/>
                <a:sym typeface="Lato"/>
              </a:rPr>
              <a:t>/ </a:t>
            </a:r>
            <a:r>
              <a:rPr lang="en" b="1" i="1">
                <a:solidFill>
                  <a:srgbClr val="595959"/>
                </a:solidFill>
              </a:rPr>
              <a:t>registration</a:t>
            </a:r>
            <a:r>
              <a:rPr lang="en">
                <a:solidFill>
                  <a:srgbClr val="595959"/>
                </a:solidFill>
              </a:rPr>
              <a:t> in sense used in UK, Canada, India, etc- governmental action, criteria mandatory, legally enforceable sanctions re violations, etc</a:t>
            </a:r>
            <a:endParaRPr>
              <a:solidFill>
                <a:srgbClr val="595959"/>
              </a:solidFill>
            </a:endParaRPr>
          </a:p>
          <a:p>
            <a:pPr marL="0" lvl="0" indent="0" algn="l" rtl="0">
              <a:spcBef>
                <a:spcPts val="0"/>
              </a:spcBef>
              <a:spcAft>
                <a:spcPts val="0"/>
              </a:spcAft>
              <a:buNone/>
            </a:pPr>
            <a:r>
              <a:rPr lang="en">
                <a:solidFill>
                  <a:srgbClr val="595959"/>
                </a:solidFill>
              </a:rPr>
              <a:t>	</a:t>
            </a:r>
            <a:r>
              <a:rPr lang="en" b="1">
                <a:solidFill>
                  <a:srgbClr val="595959"/>
                </a:solidFill>
              </a:rPr>
              <a:t>Often based upon certification (as in US), can require: specific education, experience, examination passage, background checks, commitment to adhere to ethical and professional standards </a:t>
            </a:r>
            <a:endParaRPr b="1">
              <a:solidFill>
                <a:srgbClr val="595959"/>
              </a:solidFill>
            </a:endParaRPr>
          </a:p>
          <a:p>
            <a:pPr marL="0" lvl="0" indent="0" algn="l" rtl="0">
              <a:spcBef>
                <a:spcPts val="0"/>
              </a:spcBef>
              <a:spcAft>
                <a:spcPts val="0"/>
              </a:spcAft>
              <a:buNone/>
            </a:pPr>
            <a:endParaRPr b="1">
              <a:solidFill>
                <a:srgbClr val="595959"/>
              </a:solidFill>
            </a:endParaRPr>
          </a:p>
          <a:p>
            <a:pPr marL="0" lvl="0" indent="0" algn="l" rtl="0">
              <a:spcBef>
                <a:spcPts val="0"/>
              </a:spcBef>
              <a:spcAft>
                <a:spcPts val="0"/>
              </a:spcAft>
              <a:buNone/>
            </a:pPr>
            <a:r>
              <a:rPr lang="en" b="1">
                <a:solidFill>
                  <a:srgbClr val="595959"/>
                </a:solidFill>
              </a:rPr>
              <a:t>NOTE: recently learned of registration of professionals in some European nations that is controlled to some extent by governmental entities </a:t>
            </a:r>
            <a:endParaRPr b="1">
              <a:solidFill>
                <a:srgbClr val="595959"/>
              </a:solidFill>
            </a:endParaRPr>
          </a:p>
          <a:p>
            <a:pPr marL="0" lvl="0" indent="0" algn="l" rtl="0">
              <a:spcBef>
                <a:spcPts val="0"/>
              </a:spcBef>
              <a:spcAft>
                <a:spcPts val="0"/>
              </a:spcAft>
              <a:buNone/>
            </a:pPr>
            <a:r>
              <a:rPr lang="en"/>
              <a:t>- </a:t>
            </a:r>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26c2e708ef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26c2e708ef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NOTE: different types of credentials vary in the extent to which rely on each of these factors</a:t>
            </a:r>
          </a:p>
          <a:p>
            <a:pPr marL="0" lvl="0" indent="0" algn="l" rtl="0">
              <a:spcBef>
                <a:spcPts val="0"/>
              </a:spcBef>
              <a:spcAft>
                <a:spcPts val="0"/>
              </a:spcAft>
              <a:buNone/>
            </a:pPr>
            <a:endParaRPr lang="en" dirty="0"/>
          </a:p>
          <a:p>
            <a:pPr marL="0" lvl="0" indent="0" algn="l" rtl="0">
              <a:spcBef>
                <a:spcPts val="0"/>
              </a:spcBef>
              <a:spcAft>
                <a:spcPts val="0"/>
              </a:spcAft>
              <a:buNone/>
            </a:pPr>
            <a:r>
              <a:rPr lang="en" dirty="0"/>
              <a:t>Each of the requirements should contribute in some way to protecting the public</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6c2e708ef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26c2e708ef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Protection of public- distinguish between people prepared to provide needed/ desired service</a:t>
            </a:r>
            <a:endParaRPr dirty="0"/>
          </a:p>
          <a:p>
            <a:pPr marL="914400" lvl="0" indent="0" algn="l" rtl="0">
              <a:spcBef>
                <a:spcPts val="0"/>
              </a:spcBef>
              <a:spcAft>
                <a:spcPts val="0"/>
              </a:spcAft>
              <a:buNone/>
            </a:pPr>
            <a:r>
              <a:rPr lang="en" dirty="0"/>
              <a:t>-Avoid charlatans &amp; imposters as well as people who in good faith think that they can provide the service</a:t>
            </a:r>
            <a:endParaRPr dirty="0"/>
          </a:p>
          <a:p>
            <a:pPr marL="0" lvl="0" indent="457200" algn="l" rtl="0">
              <a:spcBef>
                <a:spcPts val="0"/>
              </a:spcBef>
              <a:spcAft>
                <a:spcPts val="0"/>
              </a:spcAft>
              <a:buNone/>
            </a:pPr>
            <a:r>
              <a:rPr lang="en" dirty="0"/>
              <a:t>	-Identify service provider likely to have the needed expertise and who are committed to honesty &amp; appropriate conduct in doing so</a:t>
            </a:r>
            <a:endParaRPr dirty="0"/>
          </a:p>
          <a:p>
            <a:pPr marL="0" lvl="0" indent="0" algn="l" rtl="0">
              <a:spcBef>
                <a:spcPts val="0"/>
              </a:spcBef>
              <a:spcAft>
                <a:spcPts val="0"/>
              </a:spcAft>
              <a:buNone/>
            </a:pPr>
            <a:r>
              <a:rPr lang="en" dirty="0"/>
              <a:t>“Hygiene” or monitoring of the profession- identification and remediation or removal of “bad actors”- ultimately beneficial to public</a:t>
            </a:r>
            <a:endParaRPr dirty="0"/>
          </a:p>
          <a:p>
            <a:pPr marL="0" lvl="0" indent="0" algn="l" rtl="0">
              <a:spcBef>
                <a:spcPts val="0"/>
              </a:spcBef>
              <a:spcAft>
                <a:spcPts val="0"/>
              </a:spcAft>
              <a:buNone/>
            </a:pPr>
            <a:r>
              <a:rPr lang="en" dirty="0"/>
              <a:t>Protect the profession can include limiting number of practitioners for their financial benefit (argument of economist Thomas Friedman)</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126388f190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126388f190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12e066e2eba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12e066e2eba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Adapted from Johnston et al. (2017) &amp; Kornack chapter</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2e066e2eba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2e066e2eb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Who is Certifying Whom?</a:t>
            </a:r>
            <a:endParaRPr/>
          </a:p>
        </p:txBody>
      </p:sp>
      <p:sp>
        <p:nvSpPr>
          <p:cNvPr id="87" name="Google Shape;87;p13"/>
          <p:cNvSpPr txBox="1">
            <a:spLocks noGrp="1"/>
          </p:cNvSpPr>
          <p:nvPr>
            <p:ph type="subTitle" idx="1"/>
          </p:nvPr>
        </p:nvSpPr>
        <p:spPr>
          <a:xfrm>
            <a:off x="607707" y="2476214"/>
            <a:ext cx="7806843" cy="2304792"/>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ABAI 2022</a:t>
            </a:r>
            <a:endParaRPr dirty="0"/>
          </a:p>
          <a:p>
            <a:pPr marL="0" lvl="0" indent="0" algn="l" rtl="0">
              <a:spcBef>
                <a:spcPts val="0"/>
              </a:spcBef>
              <a:spcAft>
                <a:spcPts val="0"/>
              </a:spcAft>
              <a:buNone/>
            </a:pPr>
            <a:r>
              <a:rPr lang="en" dirty="0"/>
              <a:t>Drs. Gordon </a:t>
            </a:r>
            <a:r>
              <a:rPr lang="en" dirty="0" err="1"/>
              <a:t>Bourland</a:t>
            </a:r>
            <a:r>
              <a:rPr lang="en" dirty="0"/>
              <a:t> &amp; Noor Syed</a:t>
            </a:r>
          </a:p>
          <a:p>
            <a:pPr marL="0" lvl="0" indent="0" algn="l" rtl="0">
              <a:spcBef>
                <a:spcPts val="0"/>
              </a:spcBef>
              <a:spcAft>
                <a:spcPts val="0"/>
              </a:spcAft>
              <a:buNone/>
            </a:pPr>
            <a:endParaRPr lang="en" dirty="0"/>
          </a:p>
          <a:p>
            <a:pPr marL="0" lvl="0" indent="0" algn="l" rtl="0">
              <a:spcBef>
                <a:spcPts val="0"/>
              </a:spcBef>
              <a:spcAft>
                <a:spcPts val="0"/>
              </a:spcAft>
              <a:buNone/>
            </a:pPr>
            <a:r>
              <a:rPr lang="en-US" dirty="0"/>
              <a:t>Presented in the symposium:</a:t>
            </a:r>
          </a:p>
          <a:p>
            <a:pPr marL="0" lvl="0" indent="0"/>
            <a:r>
              <a:rPr lang="en-US" b="1" dirty="0"/>
              <a:t>Some Recent Developments Related to Behavior Analyst Licensure: Some Recent Adventures of the ABAI Licensing Committee, </a:t>
            </a:r>
            <a:r>
              <a:rPr lang="en-US" dirty="0"/>
              <a:t>ABAI Annual Convention, Boston, Massachusetts, USA, May 30, 2022</a:t>
            </a:r>
          </a:p>
          <a:p>
            <a:pPr marL="0" lvl="0" indent="0" algn="l" rtl="0">
              <a:spcBef>
                <a:spcPts val="0"/>
              </a:spcBef>
              <a:spcAft>
                <a:spcPts val="0"/>
              </a:spcAft>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1"/>
          <p:cNvSpPr txBox="1">
            <a:spLocks noGrp="1"/>
          </p:cNvSpPr>
          <p:nvPr>
            <p:ph type="title"/>
          </p:nvPr>
        </p:nvSpPr>
        <p:spPr>
          <a:xfrm>
            <a:off x="386777" y="247493"/>
            <a:ext cx="8217291" cy="535200"/>
          </a:xfrm>
          <a:prstGeom prst="rect">
            <a:avLst/>
          </a:prstGeom>
        </p:spPr>
        <p:txBody>
          <a:bodyPr spcFirstLastPara="1" wrap="square" lIns="91425" tIns="91425" rIns="91425" bIns="91425" anchor="t" anchorCtr="0">
            <a:normAutofit fontScale="90000"/>
          </a:bodyPr>
          <a:lstStyle/>
          <a:p>
            <a:pPr lvl="0"/>
            <a:r>
              <a:rPr lang="en" dirty="0"/>
              <a:t>Short Credentialing History or Behavior Analysis- Part 2 </a:t>
            </a:r>
            <a:endParaRPr b="0" dirty="0"/>
          </a:p>
        </p:txBody>
      </p:sp>
      <p:sp>
        <p:nvSpPr>
          <p:cNvPr id="135" name="Google Shape;135;p21"/>
          <p:cNvSpPr txBox="1">
            <a:spLocks noGrp="1"/>
          </p:cNvSpPr>
          <p:nvPr>
            <p:ph type="body" idx="1"/>
          </p:nvPr>
        </p:nvSpPr>
        <p:spPr>
          <a:xfrm>
            <a:off x="572695" y="807421"/>
            <a:ext cx="8031373" cy="404325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1998: Second Edition Task List; Dr. Jerry Shook incorporated BACB</a:t>
            </a:r>
            <a:endParaRPr sz="2000" dirty="0"/>
          </a:p>
          <a:p>
            <a:pPr marL="0" lvl="0" indent="0" algn="l" rtl="0">
              <a:spcBef>
                <a:spcPts val="1200"/>
              </a:spcBef>
              <a:spcAft>
                <a:spcPts val="0"/>
              </a:spcAft>
              <a:buNone/>
            </a:pPr>
            <a:r>
              <a:rPr lang="en" sz="2000" dirty="0"/>
              <a:t>2005: All (6) states began using BACB rather than Florida exam</a:t>
            </a:r>
            <a:endParaRPr sz="2000" dirty="0"/>
          </a:p>
          <a:p>
            <a:pPr marL="0" lvl="0" indent="0" algn="l" rtl="0">
              <a:spcBef>
                <a:spcPts val="1200"/>
              </a:spcBef>
              <a:spcAft>
                <a:spcPts val="0"/>
              </a:spcAft>
              <a:buNone/>
            </a:pPr>
            <a:r>
              <a:rPr lang="en" sz="2000" dirty="0"/>
              <a:t>2007: BACB accredited by </a:t>
            </a:r>
            <a:r>
              <a:rPr lang="en" sz="2000" dirty="0">
                <a:solidFill>
                  <a:srgbClr val="212121"/>
                </a:solidFill>
                <a:highlight>
                  <a:srgbClr val="FFFFFF"/>
                </a:highlight>
              </a:rPr>
              <a:t>National Commission for Certifying Agencies (NCCA)</a:t>
            </a:r>
            <a:endParaRPr sz="2000" dirty="0"/>
          </a:p>
          <a:p>
            <a:pPr marL="0" lvl="0" indent="0" algn="l" rtl="0">
              <a:spcBef>
                <a:spcPts val="1200"/>
              </a:spcBef>
              <a:spcAft>
                <a:spcPts val="0"/>
              </a:spcAft>
              <a:buNone/>
            </a:pPr>
            <a:r>
              <a:rPr lang="en" sz="2000" dirty="0"/>
              <a:t>2009: Licensure began due to insurance mandates, </a:t>
            </a:r>
            <a:r>
              <a:rPr lang="en" sz="2000" dirty="0" err="1"/>
              <a:t>etc</a:t>
            </a:r>
            <a:endParaRPr sz="2000" dirty="0"/>
          </a:p>
          <a:p>
            <a:pPr marL="0" lvl="0" indent="0" algn="l" rtl="0">
              <a:spcBef>
                <a:spcPts val="1200"/>
              </a:spcBef>
              <a:spcAft>
                <a:spcPts val="0"/>
              </a:spcAft>
              <a:buNone/>
            </a:pPr>
            <a:r>
              <a:rPr lang="en" sz="2000" dirty="0"/>
              <a:t>2010: First BACB Code of Ethics published</a:t>
            </a:r>
            <a:endParaRPr sz="2000" dirty="0"/>
          </a:p>
          <a:p>
            <a:pPr marL="0" lvl="0" indent="0" algn="l" rtl="0">
              <a:spcBef>
                <a:spcPts val="1200"/>
              </a:spcBef>
              <a:spcAft>
                <a:spcPts val="1200"/>
              </a:spcAft>
              <a:buNone/>
            </a:pPr>
            <a:r>
              <a:rPr lang="en" sz="2000" dirty="0"/>
              <a:t>2019: BACB announces it will no longer be providing global certification effective 2023</a:t>
            </a:r>
            <a:endParaRP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2"/>
          <p:cNvSpPr txBox="1">
            <a:spLocks noGrp="1"/>
          </p:cNvSpPr>
          <p:nvPr>
            <p:ph type="title"/>
          </p:nvPr>
        </p:nvSpPr>
        <p:spPr>
          <a:xfrm>
            <a:off x="727650" y="1309475"/>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Today</a:t>
            </a:r>
            <a:endParaRPr/>
          </a:p>
        </p:txBody>
      </p:sp>
      <p:graphicFrame>
        <p:nvGraphicFramePr>
          <p:cNvPr id="141" name="Google Shape;141;p22"/>
          <p:cNvGraphicFramePr/>
          <p:nvPr>
            <p:extLst>
              <p:ext uri="{D42A27DB-BD31-4B8C-83A1-F6EECF244321}">
                <p14:modId xmlns:p14="http://schemas.microsoft.com/office/powerpoint/2010/main" val="3679532823"/>
              </p:ext>
            </p:extLst>
          </p:nvPr>
        </p:nvGraphicFramePr>
        <p:xfrm>
          <a:off x="952500" y="1949300"/>
          <a:ext cx="7239000" cy="1981050"/>
        </p:xfrm>
        <a:graphic>
          <a:graphicData uri="http://schemas.openxmlformats.org/drawingml/2006/table">
            <a:tbl>
              <a:tblPr>
                <a:noFill/>
                <a:tableStyleId>{61286CD6-0E4D-4CDC-BE5B-6F95D71858DF}</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a:t>BCBAs</a:t>
                      </a:r>
                      <a:endParaRPr/>
                    </a:p>
                  </a:txBody>
                  <a:tcPr marL="91425" marR="91425" marT="91425" marB="91425"/>
                </a:tc>
                <a:tc>
                  <a:txBody>
                    <a:bodyPr/>
                    <a:lstStyle/>
                    <a:p>
                      <a:pPr marL="0" lvl="0" indent="0" algn="l" rtl="0">
                        <a:spcBef>
                          <a:spcPts val="0"/>
                        </a:spcBef>
                        <a:spcAft>
                          <a:spcPts val="0"/>
                        </a:spcAft>
                        <a:buNone/>
                      </a:pPr>
                      <a:r>
                        <a:rPr lang="en"/>
                        <a:t>55,628</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BCaBAs</a:t>
                      </a:r>
                      <a:endParaRPr/>
                    </a:p>
                  </a:txBody>
                  <a:tcPr marL="91425" marR="91425" marT="91425" marB="91425"/>
                </a:tc>
                <a:tc>
                  <a:txBody>
                    <a:bodyPr/>
                    <a:lstStyle/>
                    <a:p>
                      <a:pPr marL="0" lvl="0" indent="0" algn="l" rtl="0">
                        <a:spcBef>
                          <a:spcPts val="0"/>
                        </a:spcBef>
                        <a:spcAft>
                          <a:spcPts val="0"/>
                        </a:spcAft>
                        <a:buNone/>
                      </a:pPr>
                      <a:r>
                        <a:rPr lang="en"/>
                        <a:t>5,571</a:t>
                      </a: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RBT</a:t>
                      </a:r>
                      <a:endParaRPr/>
                    </a:p>
                  </a:txBody>
                  <a:tcPr marL="91425" marR="91425" marT="91425" marB="91425"/>
                </a:tc>
                <a:tc>
                  <a:txBody>
                    <a:bodyPr/>
                    <a:lstStyle/>
                    <a:p>
                      <a:pPr marL="0" lvl="0" indent="0" algn="l" rtl="0">
                        <a:spcBef>
                          <a:spcPts val="0"/>
                        </a:spcBef>
                        <a:spcAft>
                          <a:spcPts val="0"/>
                        </a:spcAft>
                        <a:buNone/>
                      </a:pPr>
                      <a:r>
                        <a:rPr lang="en"/>
                        <a:t>115,238</a:t>
                      </a: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No. of Countries with Certificants</a:t>
                      </a:r>
                      <a:endParaRPr/>
                    </a:p>
                  </a:txBody>
                  <a:tcPr marL="91425" marR="91425" marT="91425" marB="91425"/>
                </a:tc>
                <a:tc>
                  <a:txBody>
                    <a:bodyPr/>
                    <a:lstStyle/>
                    <a:p>
                      <a:pPr marL="0" lvl="0" indent="0" algn="l" rtl="0">
                        <a:spcBef>
                          <a:spcPts val="0"/>
                        </a:spcBef>
                        <a:spcAft>
                          <a:spcPts val="0"/>
                        </a:spcAft>
                        <a:buNone/>
                      </a:pPr>
                      <a:r>
                        <a:rPr lang="en"/>
                        <a:t>119, including U.S. &amp; Canada</a:t>
                      </a: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No of States with Licensure</a:t>
                      </a:r>
                      <a:endParaRPr/>
                    </a:p>
                  </a:txBody>
                  <a:tcPr marL="91425" marR="91425" marT="91425" marB="91425"/>
                </a:tc>
                <a:tc>
                  <a:txBody>
                    <a:bodyPr/>
                    <a:lstStyle/>
                    <a:p>
                      <a:pPr marL="0" lvl="0" indent="0" algn="l" rtl="0">
                        <a:spcBef>
                          <a:spcPts val="0"/>
                        </a:spcBef>
                        <a:spcAft>
                          <a:spcPts val="0"/>
                        </a:spcAft>
                        <a:buNone/>
                      </a:pPr>
                      <a:r>
                        <a:rPr lang="en" dirty="0"/>
                        <a:t>36 or 72%</a:t>
                      </a:r>
                      <a:endParaRPr dirty="0">
                        <a:solidFill>
                          <a:schemeClr val="lt1"/>
                        </a:solidFill>
                        <a:highlight>
                          <a:srgbClr val="FFFFFF"/>
                        </a:highlight>
                      </a:endParaRPr>
                    </a:p>
                  </a:txBody>
                  <a:tcPr marL="91425" marR="91425" marT="91425" marB="91425">
                    <a:solidFill>
                      <a:schemeClr val="lt1"/>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3"/>
          <p:cNvSpPr txBox="1">
            <a:spLocks noGrp="1"/>
          </p:cNvSpPr>
          <p:nvPr>
            <p:ph type="title"/>
          </p:nvPr>
        </p:nvSpPr>
        <p:spPr>
          <a:xfrm>
            <a:off x="729450" y="1100935"/>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Impetus for This Investigation</a:t>
            </a:r>
            <a:endParaRPr dirty="0"/>
          </a:p>
        </p:txBody>
      </p:sp>
      <p:sp>
        <p:nvSpPr>
          <p:cNvPr id="147" name="Google Shape;147;p23"/>
          <p:cNvSpPr txBox="1">
            <a:spLocks noGrp="1"/>
          </p:cNvSpPr>
          <p:nvPr>
            <p:ph type="body" idx="1"/>
          </p:nvPr>
        </p:nvSpPr>
        <p:spPr>
          <a:xfrm>
            <a:off x="727650" y="1496796"/>
            <a:ext cx="7771916" cy="3319044"/>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000" dirty="0"/>
              <a:t>As of 2023, the BACB will no longer be credentialing behavior analysts from many parts of the world. Colleagues from different countries are now considering how to obtain certification in their respective countries.</a:t>
            </a:r>
          </a:p>
          <a:p>
            <a:pPr marL="0" lvl="0" indent="0" algn="l" rtl="0">
              <a:spcBef>
                <a:spcPts val="0"/>
              </a:spcBef>
              <a:spcAft>
                <a:spcPts val="1200"/>
              </a:spcAft>
              <a:buNone/>
            </a:pPr>
            <a:r>
              <a:rPr lang="en" sz="2000" dirty="0"/>
              <a:t>Multiple organizations now provide certification of behavior analysts.</a:t>
            </a:r>
          </a:p>
          <a:p>
            <a:pPr marL="0" lvl="0" indent="0" algn="l" rtl="0">
              <a:spcBef>
                <a:spcPts val="0"/>
              </a:spcBef>
              <a:spcAft>
                <a:spcPts val="1200"/>
              </a:spcAft>
              <a:buNone/>
            </a:pPr>
            <a:r>
              <a:rPr lang="en" sz="2000" dirty="0"/>
              <a:t>For behavior analysts living where the BACB will cease providing certification, which certification(s) should behavior analysts pursue?  </a:t>
            </a:r>
            <a:endParaRP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4"/>
          <p:cNvSpPr txBox="1">
            <a:spLocks noGrp="1"/>
          </p:cNvSpPr>
          <p:nvPr>
            <p:ph type="title"/>
          </p:nvPr>
        </p:nvSpPr>
        <p:spPr>
          <a:xfrm>
            <a:off x="729450" y="527000"/>
            <a:ext cx="7688700" cy="2371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600"/>
              <a:t>Some considerations/ implications for credentialing of behavior analysts? </a:t>
            </a:r>
            <a:endParaRPr sz="3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5"/>
          <p:cNvSpPr txBox="1">
            <a:spLocks noGrp="1"/>
          </p:cNvSpPr>
          <p:nvPr>
            <p:ph type="body" idx="1"/>
          </p:nvPr>
        </p:nvSpPr>
        <p:spPr>
          <a:xfrm>
            <a:off x="693850" y="1194000"/>
            <a:ext cx="7688700" cy="3664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800"/>
              <a:t>Licensing boards</a:t>
            </a:r>
            <a:endParaRPr sz="1800"/>
          </a:p>
          <a:p>
            <a:pPr marL="0" lvl="0" indent="0" algn="l" rtl="0">
              <a:spcBef>
                <a:spcPts val="1200"/>
              </a:spcBef>
              <a:spcAft>
                <a:spcPts val="0"/>
              </a:spcAft>
              <a:buNone/>
            </a:pPr>
            <a:r>
              <a:rPr lang="en" sz="1800"/>
              <a:t>	Which of the multiple behavior analyst certifications to accept as 	foundation of licensure?</a:t>
            </a:r>
            <a:endParaRPr sz="1800"/>
          </a:p>
          <a:p>
            <a:pPr marL="0" lvl="0" indent="0" algn="l" rtl="0">
              <a:spcBef>
                <a:spcPts val="1200"/>
              </a:spcBef>
              <a:spcAft>
                <a:spcPts val="0"/>
              </a:spcAft>
              <a:buNone/>
            </a:pPr>
            <a:r>
              <a:rPr lang="en" sz="1800"/>
              <a:t>		How to decide?</a:t>
            </a:r>
            <a:endParaRPr sz="1800"/>
          </a:p>
          <a:p>
            <a:pPr marL="0" lvl="0" indent="0" algn="l" rtl="0">
              <a:spcBef>
                <a:spcPts val="1200"/>
              </a:spcBef>
              <a:spcAft>
                <a:spcPts val="1200"/>
              </a:spcAft>
              <a:buNone/>
            </a:pPr>
            <a:endParaRPr sz="1800"/>
          </a:p>
        </p:txBody>
      </p:sp>
      <p:sp>
        <p:nvSpPr>
          <p:cNvPr id="159" name="Google Shape;159;p25"/>
          <p:cNvSpPr txBox="1"/>
          <p:nvPr/>
        </p:nvSpPr>
        <p:spPr>
          <a:xfrm>
            <a:off x="0" y="228600"/>
            <a:ext cx="9064500" cy="985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600" b="1">
                <a:solidFill>
                  <a:schemeClr val="dk2"/>
                </a:solidFill>
                <a:latin typeface="Raleway"/>
                <a:ea typeface="Raleway"/>
                <a:cs typeface="Raleway"/>
                <a:sym typeface="Raleway"/>
              </a:rPr>
              <a:t>Some considerations/ implications for credentialing of behavior analysts </a:t>
            </a:r>
            <a:endParaRPr sz="2600" b="1">
              <a:solidFill>
                <a:schemeClr val="dk2"/>
              </a:solidFill>
              <a:latin typeface="Raleway"/>
              <a:ea typeface="Raleway"/>
              <a:cs typeface="Raleway"/>
              <a:sym typeface="Raleway"/>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6"/>
          <p:cNvSpPr txBox="1">
            <a:spLocks noGrp="1"/>
          </p:cNvSpPr>
          <p:nvPr>
            <p:ph type="body" idx="1"/>
          </p:nvPr>
        </p:nvSpPr>
        <p:spPr>
          <a:xfrm>
            <a:off x="541450" y="1498800"/>
            <a:ext cx="7688700" cy="3465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000" dirty="0"/>
              <a:t>Global colleagues</a:t>
            </a:r>
            <a:endParaRPr sz="2000" dirty="0"/>
          </a:p>
          <a:p>
            <a:pPr marL="0" lvl="0" indent="0" algn="l" rtl="0">
              <a:spcBef>
                <a:spcPts val="1200"/>
              </a:spcBef>
              <a:spcAft>
                <a:spcPts val="0"/>
              </a:spcAft>
              <a:buNone/>
            </a:pPr>
            <a:r>
              <a:rPr lang="en" sz="2000" dirty="0"/>
              <a:t>	Need for and interest in credentialing of behavior analysts?</a:t>
            </a:r>
            <a:endParaRPr sz="2000" dirty="0"/>
          </a:p>
          <a:p>
            <a:pPr marL="0" lvl="0" indent="0" algn="l" rtl="0">
              <a:spcBef>
                <a:spcPts val="1200"/>
              </a:spcBef>
              <a:spcAft>
                <a:spcPts val="0"/>
              </a:spcAft>
              <a:buNone/>
            </a:pPr>
            <a:r>
              <a:rPr lang="en" sz="2000" dirty="0"/>
              <a:t>	Infrastructure for credentialing of behavior analysts?</a:t>
            </a:r>
            <a:endParaRPr sz="2000" dirty="0"/>
          </a:p>
          <a:p>
            <a:pPr marL="0" lvl="0" indent="0" algn="l" rtl="0">
              <a:spcBef>
                <a:spcPts val="1200"/>
              </a:spcBef>
              <a:spcAft>
                <a:spcPts val="0"/>
              </a:spcAft>
              <a:buNone/>
            </a:pPr>
            <a:endParaRPr sz="1800" dirty="0"/>
          </a:p>
          <a:p>
            <a:pPr marL="0" lvl="0" indent="0" algn="l" rtl="0">
              <a:spcBef>
                <a:spcPts val="1200"/>
              </a:spcBef>
              <a:spcAft>
                <a:spcPts val="1200"/>
              </a:spcAft>
              <a:buNone/>
            </a:pPr>
            <a:endParaRPr dirty="0"/>
          </a:p>
        </p:txBody>
      </p:sp>
      <p:sp>
        <p:nvSpPr>
          <p:cNvPr id="165" name="Google Shape;165;p26"/>
          <p:cNvSpPr txBox="1"/>
          <p:nvPr/>
        </p:nvSpPr>
        <p:spPr>
          <a:xfrm>
            <a:off x="0" y="228600"/>
            <a:ext cx="9064500" cy="985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2600" b="1">
                <a:solidFill>
                  <a:schemeClr val="dk2"/>
                </a:solidFill>
                <a:latin typeface="Raleway"/>
                <a:ea typeface="Raleway"/>
                <a:cs typeface="Raleway"/>
                <a:sym typeface="Raleway"/>
              </a:rPr>
              <a:t>Some considerations/ implications for credentialing of behavior analysts </a:t>
            </a:r>
            <a:endParaRPr sz="2600" b="1">
              <a:solidFill>
                <a:schemeClr val="dk2"/>
              </a:solidFill>
              <a:latin typeface="Raleway"/>
              <a:ea typeface="Raleway"/>
              <a:cs typeface="Raleway"/>
              <a:sym typeface="Raleway"/>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graphicFrame>
        <p:nvGraphicFramePr>
          <p:cNvPr id="170" name="Google Shape;170;p27"/>
          <p:cNvGraphicFramePr/>
          <p:nvPr>
            <p:extLst>
              <p:ext uri="{D42A27DB-BD31-4B8C-83A1-F6EECF244321}">
                <p14:modId xmlns:p14="http://schemas.microsoft.com/office/powerpoint/2010/main" val="3360650285"/>
              </p:ext>
            </p:extLst>
          </p:nvPr>
        </p:nvGraphicFramePr>
        <p:xfrm>
          <a:off x="327550" y="137253"/>
          <a:ext cx="8584625" cy="5324138"/>
        </p:xfrm>
        <a:graphic>
          <a:graphicData uri="http://schemas.openxmlformats.org/drawingml/2006/table">
            <a:tbl>
              <a:tblPr>
                <a:noFill/>
                <a:tableStyleId>{61286CD6-0E4D-4CDC-BE5B-6F95D71858DF}</a:tableStyleId>
              </a:tblPr>
              <a:tblGrid>
                <a:gridCol w="1501100">
                  <a:extLst>
                    <a:ext uri="{9D8B030D-6E8A-4147-A177-3AD203B41FA5}">
                      <a16:colId xmlns:a16="http://schemas.microsoft.com/office/drawing/2014/main" val="20000"/>
                    </a:ext>
                  </a:extLst>
                </a:gridCol>
                <a:gridCol w="1932750">
                  <a:extLst>
                    <a:ext uri="{9D8B030D-6E8A-4147-A177-3AD203B41FA5}">
                      <a16:colId xmlns:a16="http://schemas.microsoft.com/office/drawing/2014/main" val="20001"/>
                    </a:ext>
                  </a:extLst>
                </a:gridCol>
                <a:gridCol w="1716925">
                  <a:extLst>
                    <a:ext uri="{9D8B030D-6E8A-4147-A177-3AD203B41FA5}">
                      <a16:colId xmlns:a16="http://schemas.microsoft.com/office/drawing/2014/main" val="20002"/>
                    </a:ext>
                  </a:extLst>
                </a:gridCol>
                <a:gridCol w="1716925">
                  <a:extLst>
                    <a:ext uri="{9D8B030D-6E8A-4147-A177-3AD203B41FA5}">
                      <a16:colId xmlns:a16="http://schemas.microsoft.com/office/drawing/2014/main" val="20003"/>
                    </a:ext>
                  </a:extLst>
                </a:gridCol>
                <a:gridCol w="1716925">
                  <a:extLst>
                    <a:ext uri="{9D8B030D-6E8A-4147-A177-3AD203B41FA5}">
                      <a16:colId xmlns:a16="http://schemas.microsoft.com/office/drawing/2014/main" val="20004"/>
                    </a:ext>
                  </a:extLst>
                </a:gridCol>
              </a:tblGrid>
              <a:tr h="4035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b="1"/>
                        <a:t>BACB</a:t>
                      </a:r>
                      <a:endParaRPr b="1"/>
                    </a:p>
                  </a:txBody>
                  <a:tcPr marL="91425" marR="91425" marT="91425" marB="91425"/>
                </a:tc>
                <a:tc>
                  <a:txBody>
                    <a:bodyPr/>
                    <a:lstStyle/>
                    <a:p>
                      <a:pPr marL="0" lvl="0" indent="0" algn="l" rtl="0">
                        <a:spcBef>
                          <a:spcPts val="0"/>
                        </a:spcBef>
                        <a:spcAft>
                          <a:spcPts val="0"/>
                        </a:spcAft>
                        <a:buNone/>
                      </a:pPr>
                      <a:r>
                        <a:rPr lang="en" b="1"/>
                        <a:t>IBAO</a:t>
                      </a:r>
                      <a:endParaRPr b="1"/>
                    </a:p>
                  </a:txBody>
                  <a:tcPr marL="91425" marR="91425" marT="91425" marB="91425"/>
                </a:tc>
                <a:tc>
                  <a:txBody>
                    <a:bodyPr/>
                    <a:lstStyle/>
                    <a:p>
                      <a:pPr marL="0" lvl="0" indent="0" algn="l" rtl="0">
                        <a:spcBef>
                          <a:spcPts val="0"/>
                        </a:spcBef>
                        <a:spcAft>
                          <a:spcPts val="0"/>
                        </a:spcAft>
                        <a:buNone/>
                      </a:pPr>
                      <a:r>
                        <a:rPr lang="en" b="1"/>
                        <a:t>QABA</a:t>
                      </a:r>
                      <a:endParaRPr b="1"/>
                    </a:p>
                  </a:txBody>
                  <a:tcPr marL="91425" marR="91425" marT="91425" marB="91425"/>
                </a:tc>
                <a:tc>
                  <a:txBody>
                    <a:bodyPr/>
                    <a:lstStyle/>
                    <a:p>
                      <a:pPr marL="0" lvl="0" indent="0" algn="l" rtl="0">
                        <a:spcBef>
                          <a:spcPts val="0"/>
                        </a:spcBef>
                        <a:spcAft>
                          <a:spcPts val="0"/>
                        </a:spcAft>
                        <a:buNone/>
                      </a:pPr>
                      <a:r>
                        <a:rPr lang="en" b="1"/>
                        <a:t>BICC</a:t>
                      </a:r>
                      <a:endParaRPr b="1"/>
                    </a:p>
                  </a:txBody>
                  <a:tcPr marL="91425" marR="91425" marT="91425" marB="91425"/>
                </a:tc>
                <a:extLst>
                  <a:ext uri="{0D108BD9-81ED-4DB2-BD59-A6C34878D82A}">
                    <a16:rowId xmlns:a16="http://schemas.microsoft.com/office/drawing/2014/main" val="10000"/>
                  </a:ext>
                </a:extLst>
              </a:tr>
              <a:tr h="536700">
                <a:tc>
                  <a:txBody>
                    <a:bodyPr/>
                    <a:lstStyle/>
                    <a:p>
                      <a:pPr marL="0" lvl="0" indent="0" algn="l" rtl="0">
                        <a:spcBef>
                          <a:spcPts val="0"/>
                        </a:spcBef>
                        <a:spcAft>
                          <a:spcPts val="0"/>
                        </a:spcAft>
                        <a:buNone/>
                      </a:pPr>
                      <a:r>
                        <a:rPr lang="en" b="1"/>
                        <a:t>Geographic availability</a:t>
                      </a:r>
                      <a:endParaRPr b="1"/>
                    </a:p>
                  </a:txBody>
                  <a:tcPr marL="91425" marR="91425" marT="91425" marB="91425"/>
                </a:tc>
                <a:tc>
                  <a:txBody>
                    <a:bodyPr/>
                    <a:lstStyle/>
                    <a:p>
                      <a:pPr marL="0" lvl="0" indent="0" algn="l" rtl="0">
                        <a:spcBef>
                          <a:spcPts val="0"/>
                        </a:spcBef>
                        <a:spcAft>
                          <a:spcPts val="0"/>
                        </a:spcAft>
                        <a:buNone/>
                      </a:pPr>
                      <a:r>
                        <a:rPr lang="en"/>
                        <a:t>U.S., Canada, U.K., Australia</a:t>
                      </a:r>
                      <a:endParaRPr/>
                    </a:p>
                  </a:txBody>
                  <a:tcPr marL="91425" marR="91425" marT="91425" marB="91425"/>
                </a:tc>
                <a:tc>
                  <a:txBody>
                    <a:bodyPr/>
                    <a:lstStyle/>
                    <a:p>
                      <a:pPr marL="0" lvl="0" indent="0" algn="l" rtl="0">
                        <a:spcBef>
                          <a:spcPts val="0"/>
                        </a:spcBef>
                        <a:spcAft>
                          <a:spcPts val="0"/>
                        </a:spcAft>
                        <a:buNone/>
                      </a:pPr>
                      <a:r>
                        <a:rPr lang="en"/>
                        <a:t>Global</a:t>
                      </a:r>
                      <a:endParaRPr/>
                    </a:p>
                  </a:txBody>
                  <a:tcPr marL="91425" marR="91425" marT="91425" marB="91425"/>
                </a:tc>
                <a:tc>
                  <a:txBody>
                    <a:bodyPr/>
                    <a:lstStyle/>
                    <a:p>
                      <a:pPr marL="0" lvl="0" indent="0" algn="l" rtl="0">
                        <a:spcBef>
                          <a:spcPts val="0"/>
                        </a:spcBef>
                        <a:spcAft>
                          <a:spcPts val="0"/>
                        </a:spcAft>
                        <a:buNone/>
                      </a:pPr>
                      <a:r>
                        <a:rPr lang="en"/>
                        <a:t>Global</a:t>
                      </a:r>
                      <a:endParaRPr/>
                    </a:p>
                  </a:txBody>
                  <a:tcPr marL="91425" marR="91425" marT="91425" marB="91425"/>
                </a:tc>
                <a:tc>
                  <a:txBody>
                    <a:bodyPr/>
                    <a:lstStyle/>
                    <a:p>
                      <a:pPr marL="0" lvl="0" indent="0" algn="l" rtl="0">
                        <a:spcBef>
                          <a:spcPts val="0"/>
                        </a:spcBef>
                        <a:spcAft>
                          <a:spcPts val="0"/>
                        </a:spcAft>
                        <a:buNone/>
                      </a:pPr>
                      <a:r>
                        <a:rPr lang="en"/>
                        <a:t>Global</a:t>
                      </a:r>
                      <a:endParaRPr/>
                    </a:p>
                  </a:txBody>
                  <a:tcPr marL="91425" marR="91425" marT="91425" marB="91425"/>
                </a:tc>
                <a:extLst>
                  <a:ext uri="{0D108BD9-81ED-4DB2-BD59-A6C34878D82A}">
                    <a16:rowId xmlns:a16="http://schemas.microsoft.com/office/drawing/2014/main" val="10001"/>
                  </a:ext>
                </a:extLst>
              </a:tr>
              <a:tr h="320325">
                <a:tc>
                  <a:txBody>
                    <a:bodyPr/>
                    <a:lstStyle/>
                    <a:p>
                      <a:pPr marL="0" lvl="0" indent="0" algn="l" rtl="0">
                        <a:spcBef>
                          <a:spcPts val="0"/>
                        </a:spcBef>
                        <a:spcAft>
                          <a:spcPts val="0"/>
                        </a:spcAft>
                        <a:buNone/>
                      </a:pPr>
                      <a:r>
                        <a:rPr lang="en" b="1"/>
                        <a:t>Year established</a:t>
                      </a:r>
                      <a:endParaRPr b="1"/>
                    </a:p>
                  </a:txBody>
                  <a:tcPr marL="91425" marR="91425" marT="91425" marB="91425"/>
                </a:tc>
                <a:tc>
                  <a:txBody>
                    <a:bodyPr/>
                    <a:lstStyle/>
                    <a:p>
                      <a:pPr marL="0" lvl="0" indent="0" algn="l" rtl="0">
                        <a:spcBef>
                          <a:spcPts val="0"/>
                        </a:spcBef>
                        <a:spcAft>
                          <a:spcPts val="0"/>
                        </a:spcAft>
                        <a:buNone/>
                      </a:pPr>
                      <a:r>
                        <a:rPr lang="en"/>
                        <a:t>1998</a:t>
                      </a:r>
                      <a:endParaRPr/>
                    </a:p>
                  </a:txBody>
                  <a:tcPr marL="91425" marR="91425" marT="91425" marB="91425"/>
                </a:tc>
                <a:tc>
                  <a:txBody>
                    <a:bodyPr/>
                    <a:lstStyle/>
                    <a:p>
                      <a:pPr marL="0" lvl="0" indent="0" algn="l" rtl="0">
                        <a:spcBef>
                          <a:spcPts val="0"/>
                        </a:spcBef>
                        <a:spcAft>
                          <a:spcPts val="0"/>
                        </a:spcAft>
                        <a:buNone/>
                      </a:pPr>
                      <a:r>
                        <a:rPr lang="en"/>
                        <a:t>2020</a:t>
                      </a:r>
                      <a:endParaRPr/>
                    </a:p>
                  </a:txBody>
                  <a:tcPr marL="91425" marR="91425" marT="91425" marB="91425"/>
                </a:tc>
                <a:tc>
                  <a:txBody>
                    <a:bodyPr/>
                    <a:lstStyle/>
                    <a:p>
                      <a:pPr marL="0" lvl="0" indent="0" algn="l" rtl="0">
                        <a:spcBef>
                          <a:spcPts val="0"/>
                        </a:spcBef>
                        <a:spcAft>
                          <a:spcPts val="0"/>
                        </a:spcAft>
                        <a:buNone/>
                      </a:pPr>
                      <a:r>
                        <a:rPr lang="en"/>
                        <a:t>2012</a:t>
                      </a:r>
                      <a:endParaRPr/>
                    </a:p>
                  </a:txBody>
                  <a:tcPr marL="91425" marR="91425" marT="91425" marB="91425"/>
                </a:tc>
                <a:tc>
                  <a:txBody>
                    <a:bodyPr/>
                    <a:lstStyle/>
                    <a:p>
                      <a:pPr marL="0" lvl="0" indent="0" algn="l" rtl="0">
                        <a:spcBef>
                          <a:spcPts val="0"/>
                        </a:spcBef>
                        <a:spcAft>
                          <a:spcPts val="0"/>
                        </a:spcAft>
                        <a:buNone/>
                      </a:pPr>
                      <a:r>
                        <a:rPr lang="en"/>
                        <a:t>2013</a:t>
                      </a:r>
                      <a:endParaRPr/>
                    </a:p>
                  </a:txBody>
                  <a:tcPr marL="91425" marR="91425" marT="91425" marB="91425"/>
                </a:tc>
                <a:extLst>
                  <a:ext uri="{0D108BD9-81ED-4DB2-BD59-A6C34878D82A}">
                    <a16:rowId xmlns:a16="http://schemas.microsoft.com/office/drawing/2014/main" val="10002"/>
                  </a:ext>
                </a:extLst>
              </a:tr>
              <a:tr h="493650">
                <a:tc>
                  <a:txBody>
                    <a:bodyPr/>
                    <a:lstStyle/>
                    <a:p>
                      <a:pPr marL="0" lvl="0" indent="0" algn="l" rtl="0">
                        <a:spcBef>
                          <a:spcPts val="0"/>
                        </a:spcBef>
                        <a:spcAft>
                          <a:spcPts val="0"/>
                        </a:spcAft>
                        <a:buNone/>
                      </a:pPr>
                      <a:r>
                        <a:rPr lang="en" b="1"/>
                        <a:t>Organization office location</a:t>
                      </a:r>
                      <a:endParaRPr b="1"/>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Littleton, CO, USA</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Marietta, Georgia, USA</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Ogden, UT, USA</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Jerseyville, IL, USA</a:t>
                      </a:r>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97775">
                <a:tc>
                  <a:txBody>
                    <a:bodyPr/>
                    <a:lstStyle/>
                    <a:p>
                      <a:pPr marL="0" lvl="0" indent="0" algn="l" rtl="0">
                        <a:spcBef>
                          <a:spcPts val="0"/>
                        </a:spcBef>
                        <a:spcAft>
                          <a:spcPts val="0"/>
                        </a:spcAft>
                        <a:buNone/>
                      </a:pPr>
                      <a:r>
                        <a:rPr lang="en" b="1"/>
                        <a:t>Type</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Non-profit</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For profit</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For profit</a:t>
                      </a:r>
                      <a:endParaRPr i="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Non-profit</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828475">
                <a:tc>
                  <a:txBody>
                    <a:bodyPr/>
                    <a:lstStyle/>
                    <a:p>
                      <a:pPr marL="0" lvl="0" indent="0" algn="l" rtl="0">
                        <a:spcBef>
                          <a:spcPts val="0"/>
                        </a:spcBef>
                        <a:spcAft>
                          <a:spcPts val="0"/>
                        </a:spcAft>
                        <a:buNone/>
                      </a:pPr>
                      <a:r>
                        <a:rPr lang="en" b="1"/>
                        <a:t>Organizational credential from</a:t>
                      </a:r>
                      <a:endParaRPr sz="1200" b="1"/>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National Commission for Certifying  Agencies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Member, Institute for Credentialing Excellence</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ANSAI  </a:t>
                      </a:r>
                      <a:endParaRPr/>
                    </a:p>
                    <a:p>
                      <a:pPr marL="0" lvl="0" indent="0" algn="l" rtl="0">
                        <a:lnSpc>
                          <a:spcPct val="115000"/>
                        </a:lnSpc>
                        <a:spcBef>
                          <a:spcPts val="0"/>
                        </a:spcBef>
                        <a:spcAft>
                          <a:spcPts val="0"/>
                        </a:spcAft>
                        <a:buNone/>
                      </a:pPr>
                      <a:endParaRPr b="1"/>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National Commission for Certifying Agencies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542675">
                <a:tc>
                  <a:txBody>
                    <a:bodyPr/>
                    <a:lstStyle/>
                    <a:p>
                      <a:pPr marL="0" lvl="0" indent="0" algn="l" rtl="0">
                        <a:lnSpc>
                          <a:spcPct val="115000"/>
                        </a:lnSpc>
                        <a:spcBef>
                          <a:spcPts val="0"/>
                        </a:spcBef>
                        <a:spcAft>
                          <a:spcPts val="0"/>
                        </a:spcAft>
                        <a:buNone/>
                      </a:pPr>
                      <a:r>
                        <a:rPr lang="en" b="1"/>
                        <a:t>Scope </a:t>
                      </a:r>
                      <a:r>
                        <a:rPr lang="en" sz="1200" b="1"/>
                        <a:t>                            	</a:t>
                      </a:r>
                      <a:endParaRPr b="1"/>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Behavior analysis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12700" lvl="0" indent="0" algn="l" rtl="0">
                        <a:lnSpc>
                          <a:spcPct val="115000"/>
                        </a:lnSpc>
                        <a:spcBef>
                          <a:spcPts val="0"/>
                        </a:spcBef>
                        <a:spcAft>
                          <a:spcPts val="0"/>
                        </a:spcAft>
                        <a:buNone/>
                      </a:pPr>
                      <a:r>
                        <a:rPr lang="en"/>
                        <a:t>Behavior analysis </a:t>
                      </a:r>
                      <a:endParaRPr/>
                    </a:p>
                    <a:p>
                      <a:pPr marL="0" lvl="0" indent="0" algn="l" rtl="0">
                        <a:lnSpc>
                          <a:spcPct val="115000"/>
                        </a:lnSpc>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Behavior analysis &amp; autism</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Behavior analysis &amp; autism</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r h="771550">
                <a:tc>
                  <a:txBody>
                    <a:bodyPr/>
                    <a:lstStyle/>
                    <a:p>
                      <a:pPr marL="0" lvl="0" indent="0" algn="l" rtl="0">
                        <a:lnSpc>
                          <a:spcPct val="115000"/>
                        </a:lnSpc>
                        <a:spcBef>
                          <a:spcPts val="0"/>
                        </a:spcBef>
                        <a:spcAft>
                          <a:spcPts val="0"/>
                        </a:spcAft>
                        <a:buNone/>
                      </a:pPr>
                      <a:r>
                        <a:rPr lang="en" b="1" dirty="0"/>
                        <a:t>Credential for independent practice</a:t>
                      </a:r>
                      <a:endParaRPr b="1" dirty="0"/>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lnSpc>
                          <a:spcPct val="115000"/>
                        </a:lnSpc>
                        <a:spcBef>
                          <a:spcPts val="0"/>
                        </a:spcBef>
                        <a:spcAft>
                          <a:spcPts val="0"/>
                        </a:spcAft>
                        <a:buNone/>
                      </a:pPr>
                      <a:r>
                        <a:rPr lang="en"/>
                        <a:t>Board Certified Behavior Analyst (BCBA) &amp; BCBA-D </a:t>
                      </a:r>
                      <a:endParaRPr/>
                    </a:p>
                    <a:p>
                      <a:pPr marL="0" lvl="0" indent="0" algn="l" rtl="0">
                        <a:lnSpc>
                          <a:spcPct val="115000"/>
                        </a:lnSpc>
                        <a:spcBef>
                          <a:spcPts val="0"/>
                        </a:spcBef>
                        <a:spcAft>
                          <a:spcPts val="0"/>
                        </a:spcAft>
                        <a:buNone/>
                      </a:pPr>
                      <a:endParaRPr/>
                    </a:p>
                  </a:txBody>
                  <a:tcPr marL="91425" marR="91425" marT="91425" marB="91425">
                    <a:lnT w="9525" cap="flat" cmpd="sng">
                      <a:solidFill>
                        <a:srgbClr val="9E9E9E"/>
                      </a:solidFill>
                      <a:prstDash val="solid"/>
                      <a:round/>
                      <a:headEnd type="none" w="sm" len="sm"/>
                      <a:tailEnd type="none" w="sm" len="sm"/>
                    </a:lnT>
                  </a:tcPr>
                </a:tc>
                <a:tc>
                  <a:txBody>
                    <a:bodyPr/>
                    <a:lstStyle/>
                    <a:p>
                      <a:pPr marL="12700" lvl="0" indent="0" algn="l" rtl="0">
                        <a:lnSpc>
                          <a:spcPct val="115000"/>
                        </a:lnSpc>
                        <a:spcBef>
                          <a:spcPts val="0"/>
                        </a:spcBef>
                        <a:spcAft>
                          <a:spcPts val="0"/>
                        </a:spcAft>
                        <a:buNone/>
                      </a:pPr>
                      <a:r>
                        <a:rPr lang="en"/>
                        <a:t>International Behavior Analyst</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lnSpc>
                          <a:spcPct val="115000"/>
                        </a:lnSpc>
                        <a:spcBef>
                          <a:spcPts val="0"/>
                        </a:spcBef>
                        <a:spcAft>
                          <a:spcPts val="0"/>
                        </a:spcAft>
                        <a:buNone/>
                      </a:pPr>
                      <a:r>
                        <a:rPr lang="en"/>
                        <a:t>Qualified Behavior Analyst</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lnSpc>
                          <a:spcPct val="115000"/>
                        </a:lnSpc>
                        <a:spcBef>
                          <a:spcPts val="0"/>
                        </a:spcBef>
                        <a:spcAft>
                          <a:spcPts val="0"/>
                        </a:spcAft>
                        <a:buNone/>
                      </a:pPr>
                      <a:r>
                        <a:rPr lang="en" dirty="0"/>
                        <a:t>Board Certified Autism Professional</a:t>
                      </a:r>
                      <a:endParaRPr dirty="0"/>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7"/>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graphicFrame>
        <p:nvGraphicFramePr>
          <p:cNvPr id="175" name="Google Shape;175;p28"/>
          <p:cNvGraphicFramePr/>
          <p:nvPr/>
        </p:nvGraphicFramePr>
        <p:xfrm>
          <a:off x="392425" y="221620"/>
          <a:ext cx="8263450" cy="4628840"/>
        </p:xfrm>
        <a:graphic>
          <a:graphicData uri="http://schemas.openxmlformats.org/drawingml/2006/table">
            <a:tbl>
              <a:tblPr>
                <a:noFill/>
                <a:tableStyleId>{61286CD6-0E4D-4CDC-BE5B-6F95D71858DF}</a:tableStyleId>
              </a:tblPr>
              <a:tblGrid>
                <a:gridCol w="1255050">
                  <a:extLst>
                    <a:ext uri="{9D8B030D-6E8A-4147-A177-3AD203B41FA5}">
                      <a16:colId xmlns:a16="http://schemas.microsoft.com/office/drawing/2014/main" val="20000"/>
                    </a:ext>
                  </a:extLst>
                </a:gridCol>
                <a:gridCol w="2039525">
                  <a:extLst>
                    <a:ext uri="{9D8B030D-6E8A-4147-A177-3AD203B41FA5}">
                      <a16:colId xmlns:a16="http://schemas.microsoft.com/office/drawing/2014/main" val="20001"/>
                    </a:ext>
                  </a:extLst>
                </a:gridCol>
                <a:gridCol w="1647275">
                  <a:extLst>
                    <a:ext uri="{9D8B030D-6E8A-4147-A177-3AD203B41FA5}">
                      <a16:colId xmlns:a16="http://schemas.microsoft.com/office/drawing/2014/main" val="20002"/>
                    </a:ext>
                  </a:extLst>
                </a:gridCol>
                <a:gridCol w="1647275">
                  <a:extLst>
                    <a:ext uri="{9D8B030D-6E8A-4147-A177-3AD203B41FA5}">
                      <a16:colId xmlns:a16="http://schemas.microsoft.com/office/drawing/2014/main" val="20003"/>
                    </a:ext>
                  </a:extLst>
                </a:gridCol>
                <a:gridCol w="1674325">
                  <a:extLst>
                    <a:ext uri="{9D8B030D-6E8A-4147-A177-3AD203B41FA5}">
                      <a16:colId xmlns:a16="http://schemas.microsoft.com/office/drawing/2014/main" val="20004"/>
                    </a:ext>
                  </a:extLst>
                </a:gridCol>
              </a:tblGrid>
              <a:tr h="407450">
                <a:tc>
                  <a:txBody>
                    <a:bodyPr/>
                    <a:lstStyle/>
                    <a:p>
                      <a:pPr marL="0" lvl="0" indent="0" algn="l" rtl="0">
                        <a:spcBef>
                          <a:spcPts val="0"/>
                        </a:spcBef>
                        <a:spcAft>
                          <a:spcPts val="0"/>
                        </a:spcAft>
                        <a:buNone/>
                      </a:pPr>
                      <a:r>
                        <a:rPr lang="en" b="1" i="1"/>
                        <a:t>Exam info</a:t>
                      </a:r>
                      <a:endParaRPr b="1" i="1"/>
                    </a:p>
                  </a:txBody>
                  <a:tcPr marL="91425" marR="91425" marT="91425" marB="91425"/>
                </a:tc>
                <a:tc>
                  <a:txBody>
                    <a:bodyPr/>
                    <a:lstStyle/>
                    <a:p>
                      <a:pPr marL="0" lvl="0" indent="0" algn="l" rtl="0">
                        <a:spcBef>
                          <a:spcPts val="0"/>
                        </a:spcBef>
                        <a:spcAft>
                          <a:spcPts val="0"/>
                        </a:spcAft>
                        <a:buNone/>
                      </a:pPr>
                      <a:r>
                        <a:rPr lang="en" b="1"/>
                        <a:t>BACB</a:t>
                      </a:r>
                      <a:endParaRPr b="1"/>
                    </a:p>
                  </a:txBody>
                  <a:tcPr marL="91425" marR="91425" marT="91425" marB="91425"/>
                </a:tc>
                <a:tc>
                  <a:txBody>
                    <a:bodyPr/>
                    <a:lstStyle/>
                    <a:p>
                      <a:pPr marL="0" lvl="0" indent="0" algn="l" rtl="0">
                        <a:spcBef>
                          <a:spcPts val="0"/>
                        </a:spcBef>
                        <a:spcAft>
                          <a:spcPts val="0"/>
                        </a:spcAft>
                        <a:buNone/>
                      </a:pPr>
                      <a:r>
                        <a:rPr lang="en" b="1"/>
                        <a:t>IBAO</a:t>
                      </a:r>
                      <a:endParaRPr b="1"/>
                    </a:p>
                  </a:txBody>
                  <a:tcPr marL="91425" marR="91425" marT="91425" marB="91425"/>
                </a:tc>
                <a:tc>
                  <a:txBody>
                    <a:bodyPr/>
                    <a:lstStyle/>
                    <a:p>
                      <a:pPr marL="0" lvl="0" indent="0" algn="l" rtl="0">
                        <a:spcBef>
                          <a:spcPts val="0"/>
                        </a:spcBef>
                        <a:spcAft>
                          <a:spcPts val="0"/>
                        </a:spcAft>
                        <a:buNone/>
                      </a:pPr>
                      <a:r>
                        <a:rPr lang="en" b="1"/>
                        <a:t>QABA</a:t>
                      </a:r>
                      <a:endParaRPr b="1"/>
                    </a:p>
                  </a:txBody>
                  <a:tcPr marL="91425" marR="91425" marT="91425" marB="91425"/>
                </a:tc>
                <a:tc>
                  <a:txBody>
                    <a:bodyPr/>
                    <a:lstStyle/>
                    <a:p>
                      <a:pPr marL="0" lvl="0" indent="0" algn="l" rtl="0">
                        <a:spcBef>
                          <a:spcPts val="0"/>
                        </a:spcBef>
                        <a:spcAft>
                          <a:spcPts val="0"/>
                        </a:spcAft>
                        <a:buNone/>
                      </a:pPr>
                      <a:r>
                        <a:rPr lang="en" b="1"/>
                        <a:t>BICC</a:t>
                      </a:r>
                      <a:endParaRPr b="1"/>
                    </a:p>
                  </a:txBody>
                  <a:tcPr marL="91425" marR="91425" marT="91425" marB="91425"/>
                </a:tc>
                <a:extLst>
                  <a:ext uri="{0D108BD9-81ED-4DB2-BD59-A6C34878D82A}">
                    <a16:rowId xmlns:a16="http://schemas.microsoft.com/office/drawing/2014/main" val="10000"/>
                  </a:ext>
                </a:extLst>
              </a:tr>
              <a:tr h="570275">
                <a:tc>
                  <a:txBody>
                    <a:bodyPr/>
                    <a:lstStyle/>
                    <a:p>
                      <a:pPr marL="0" lvl="0" indent="0" algn="l" rtl="0">
                        <a:spcBef>
                          <a:spcPts val="0"/>
                        </a:spcBef>
                        <a:spcAft>
                          <a:spcPts val="0"/>
                        </a:spcAft>
                        <a:buNone/>
                      </a:pPr>
                      <a:r>
                        <a:rPr lang="en" b="1"/>
                        <a:t>Testing</a:t>
                      </a:r>
                      <a:endParaRPr b="1"/>
                    </a:p>
                  </a:txBody>
                  <a:tcPr marL="91425" marR="91425" marT="91425" marB="91425"/>
                </a:tc>
                <a:tc>
                  <a:txBody>
                    <a:bodyPr/>
                    <a:lstStyle/>
                    <a:p>
                      <a:pPr marL="0" lvl="0" indent="0" algn="l" rtl="0">
                        <a:spcBef>
                          <a:spcPts val="0"/>
                        </a:spcBef>
                        <a:spcAft>
                          <a:spcPts val="0"/>
                        </a:spcAft>
                        <a:buNone/>
                      </a:pPr>
                      <a:r>
                        <a:rPr lang="en"/>
                        <a:t>Online at testing center</a:t>
                      </a:r>
                      <a:endParaRPr/>
                    </a:p>
                  </a:txBody>
                  <a:tcPr marL="91425" marR="91425" marT="91425" marB="91425"/>
                </a:tc>
                <a:tc>
                  <a:txBody>
                    <a:bodyPr/>
                    <a:lstStyle/>
                    <a:p>
                      <a:pPr marL="0" lvl="0" indent="0" algn="l" rtl="0">
                        <a:spcBef>
                          <a:spcPts val="0"/>
                        </a:spcBef>
                        <a:spcAft>
                          <a:spcPts val="0"/>
                        </a:spcAft>
                        <a:buNone/>
                      </a:pPr>
                      <a:r>
                        <a:rPr lang="en"/>
                        <a:t>Remote online with proctor</a:t>
                      </a:r>
                      <a:endParaRPr/>
                    </a:p>
                  </a:txBody>
                  <a:tcPr marL="91425" marR="91425" marT="91425" marB="91425"/>
                </a:tc>
                <a:tc>
                  <a:txBody>
                    <a:bodyPr/>
                    <a:lstStyle/>
                    <a:p>
                      <a:pPr marL="0" lvl="0" indent="0" algn="l" rtl="0">
                        <a:spcBef>
                          <a:spcPts val="0"/>
                        </a:spcBef>
                        <a:spcAft>
                          <a:spcPts val="0"/>
                        </a:spcAft>
                        <a:buNone/>
                      </a:pPr>
                      <a:r>
                        <a:rPr lang="en"/>
                        <a:t>Remote online </a:t>
                      </a:r>
                      <a:r>
                        <a:rPr lang="en">
                          <a:solidFill>
                            <a:schemeClr val="dk2"/>
                          </a:solidFill>
                        </a:rPr>
                        <a:t>with a proctor</a:t>
                      </a:r>
                      <a:endParaRPr>
                        <a:solidFill>
                          <a:schemeClr val="dk2"/>
                        </a:solidFill>
                      </a:endParaRPr>
                    </a:p>
                  </a:txBody>
                  <a:tcPr marL="91425" marR="91425" marT="91425" marB="91425"/>
                </a:tc>
                <a:tc>
                  <a:txBody>
                    <a:bodyPr/>
                    <a:lstStyle/>
                    <a:p>
                      <a:pPr marL="0" lvl="0" indent="0" algn="l" rtl="0">
                        <a:spcBef>
                          <a:spcPts val="0"/>
                        </a:spcBef>
                        <a:spcAft>
                          <a:spcPts val="0"/>
                        </a:spcAft>
                        <a:buNone/>
                      </a:pPr>
                      <a:r>
                        <a:rPr lang="en"/>
                        <a:t>Online at testing center OR remote online with proctor</a:t>
                      </a:r>
                      <a:endParaRPr/>
                    </a:p>
                  </a:txBody>
                  <a:tcPr marL="91425" marR="91425" marT="91425" marB="91425"/>
                </a:tc>
                <a:extLst>
                  <a:ext uri="{0D108BD9-81ED-4DB2-BD59-A6C34878D82A}">
                    <a16:rowId xmlns:a16="http://schemas.microsoft.com/office/drawing/2014/main" val="10001"/>
                  </a:ext>
                </a:extLst>
              </a:tr>
              <a:tr h="1482750">
                <a:tc>
                  <a:txBody>
                    <a:bodyPr/>
                    <a:lstStyle/>
                    <a:p>
                      <a:pPr marL="0" lvl="0" indent="0" algn="l" rtl="0">
                        <a:spcBef>
                          <a:spcPts val="0"/>
                        </a:spcBef>
                        <a:spcAft>
                          <a:spcPts val="0"/>
                        </a:spcAft>
                        <a:buNone/>
                      </a:pPr>
                      <a:r>
                        <a:rPr lang="en" b="1"/>
                        <a:t>Topics</a:t>
                      </a:r>
                      <a:endParaRPr b="1"/>
                    </a:p>
                  </a:txBody>
                  <a:tcPr marL="91425" marR="91425" marT="91425" marB="91425"/>
                </a:tc>
                <a:tc>
                  <a:txBody>
                    <a:bodyPr/>
                    <a:lstStyle/>
                    <a:p>
                      <a:pPr marL="0" lvl="0" indent="0" algn="l" rtl="0">
                        <a:spcBef>
                          <a:spcPts val="0"/>
                        </a:spcBef>
                        <a:spcAft>
                          <a:spcPts val="0"/>
                        </a:spcAft>
                        <a:buNone/>
                      </a:pPr>
                      <a:r>
                        <a:rPr lang="en" sz="1100"/>
                        <a:t>71: Foundations</a:t>
                      </a:r>
                      <a:endParaRPr sz="1100"/>
                    </a:p>
                    <a:p>
                      <a:pPr marL="0" lvl="0" indent="0" algn="l" rtl="0">
                        <a:spcBef>
                          <a:spcPts val="0"/>
                        </a:spcBef>
                        <a:spcAft>
                          <a:spcPts val="0"/>
                        </a:spcAft>
                        <a:buNone/>
                      </a:pPr>
                      <a:r>
                        <a:rPr lang="en" sz="1100"/>
                        <a:t>104: Applied</a:t>
                      </a:r>
                      <a:endParaRPr sz="1100"/>
                    </a:p>
                    <a:p>
                      <a:pPr marL="0" lvl="0" indent="0" algn="l" rtl="0">
                        <a:spcBef>
                          <a:spcPts val="0"/>
                        </a:spcBef>
                        <a:spcAft>
                          <a:spcPts val="0"/>
                        </a:spcAft>
                        <a:buNone/>
                      </a:pPr>
                      <a:r>
                        <a:rPr lang="en" sz="1100" b="1"/>
                        <a:t>Philosophical Underpinnings; </a:t>
                      </a:r>
                      <a:r>
                        <a:rPr lang="en" sz="1100"/>
                        <a:t>Concepts and Principles; Measurement, Data Display, and Interpretation; Experimental Design; Ethics; Behavior Assessment; Behavior-Change Procedures; Selecting and Implementing Interventions; Personnel Supervision and Management</a:t>
                      </a:r>
                      <a:endParaRPr sz="1100"/>
                    </a:p>
                  </a:txBody>
                  <a:tcPr marL="91425" marR="91425" marT="91425" marB="91425"/>
                </a:tc>
                <a:tc>
                  <a:txBody>
                    <a:bodyPr/>
                    <a:lstStyle/>
                    <a:p>
                      <a:pPr marL="0" lvl="0" indent="0" algn="l" rtl="0">
                        <a:spcBef>
                          <a:spcPts val="0"/>
                        </a:spcBef>
                        <a:spcAft>
                          <a:spcPts val="0"/>
                        </a:spcAft>
                        <a:buNone/>
                      </a:pPr>
                      <a:r>
                        <a:rPr lang="en"/>
                        <a:t>7 broad categories</a:t>
                      </a:r>
                      <a:endParaRPr/>
                    </a:p>
                    <a:p>
                      <a:pPr marL="0" lvl="0" indent="0" algn="l" rtl="0">
                        <a:spcBef>
                          <a:spcPts val="0"/>
                        </a:spcBef>
                        <a:spcAft>
                          <a:spcPts val="0"/>
                        </a:spcAft>
                        <a:buNone/>
                      </a:pPr>
                      <a:r>
                        <a:rPr lang="en" sz="1100"/>
                        <a:t>Core Concepts; Recording and Measuring</a:t>
                      </a:r>
                      <a:endParaRPr sz="1100"/>
                    </a:p>
                    <a:p>
                      <a:pPr marL="0" lvl="0" indent="0" algn="l" rtl="0">
                        <a:spcBef>
                          <a:spcPts val="0"/>
                        </a:spcBef>
                        <a:spcAft>
                          <a:spcPts val="0"/>
                        </a:spcAft>
                        <a:buNone/>
                      </a:pPr>
                      <a:r>
                        <a:rPr lang="en" sz="1100"/>
                        <a:t>Behavior; Single-case Designs; Behavioral Assessment; Behavioral Interventions; Teaching Methods and Variations; Ethics</a:t>
                      </a:r>
                      <a:endParaRPr sz="1100"/>
                    </a:p>
                  </a:txBody>
                  <a:tcPr marL="91425" marR="91425" marT="91425" marB="91425"/>
                </a:tc>
                <a:tc>
                  <a:txBody>
                    <a:bodyPr/>
                    <a:lstStyle/>
                    <a:p>
                      <a:pPr marL="0" lvl="0" indent="0" algn="l" rtl="0">
                        <a:spcBef>
                          <a:spcPts val="0"/>
                        </a:spcBef>
                        <a:spcAft>
                          <a:spcPts val="0"/>
                        </a:spcAft>
                        <a:buNone/>
                      </a:pPr>
                      <a:r>
                        <a:rPr lang="en" sz="1100"/>
                        <a:t>Autism Spectrum Disorders; Legal, Ethical, Professional considerations; Core Principals (</a:t>
                      </a:r>
                      <a:r>
                        <a:rPr lang="en" sz="1100" i="1"/>
                        <a:t>sic</a:t>
                      </a:r>
                      <a:r>
                        <a:rPr lang="en" sz="1100"/>
                        <a:t>) of ABA; Antecedent Interventions; Skill Acquisition; Behavior Reduction Intervention;</a:t>
                      </a:r>
                      <a:endParaRPr sz="1100"/>
                    </a:p>
                    <a:p>
                      <a:pPr marL="0" lvl="0" indent="0" algn="l" rtl="0">
                        <a:spcBef>
                          <a:spcPts val="0"/>
                        </a:spcBef>
                        <a:spcAft>
                          <a:spcPts val="0"/>
                        </a:spcAft>
                        <a:buNone/>
                      </a:pPr>
                      <a:r>
                        <a:rPr lang="en" sz="1100"/>
                        <a:t>Data Collection Analysis; Assessment;</a:t>
                      </a:r>
                      <a:endParaRPr sz="1100"/>
                    </a:p>
                    <a:p>
                      <a:pPr marL="0" lvl="0" indent="0" algn="l" rtl="0">
                        <a:spcBef>
                          <a:spcPts val="0"/>
                        </a:spcBef>
                        <a:spcAft>
                          <a:spcPts val="0"/>
                        </a:spcAft>
                        <a:buNone/>
                      </a:pPr>
                      <a:r>
                        <a:rPr lang="en" sz="1100"/>
                        <a:t>Training and Supervision</a:t>
                      </a:r>
                      <a:endParaRPr sz="1100"/>
                    </a:p>
                  </a:txBody>
                  <a:tcPr marL="91425" marR="91425" marT="91425" marB="91425"/>
                </a:tc>
                <a:tc>
                  <a:txBody>
                    <a:bodyPr/>
                    <a:lstStyle/>
                    <a:p>
                      <a:pPr marL="0" marR="190500" lvl="0" indent="0" algn="l" rtl="0">
                        <a:spcBef>
                          <a:spcPts val="0"/>
                        </a:spcBef>
                        <a:spcAft>
                          <a:spcPts val="0"/>
                        </a:spcAft>
                        <a:buNone/>
                      </a:pPr>
                      <a:r>
                        <a:rPr lang="en" sz="1100"/>
                        <a:t>Autism, Principles of ABA, Skill Acquisition; Reduction of Problem Behavior; Data Collection; Ethical/Legal Considerations: Clinical Management</a:t>
                      </a:r>
                      <a:endParaRPr sz="1100"/>
                    </a:p>
                  </a:txBody>
                  <a:tcPr marL="91425" marR="91425" marT="91425" marB="91425"/>
                </a:tc>
                <a:extLst>
                  <a:ext uri="{0D108BD9-81ED-4DB2-BD59-A6C34878D82A}">
                    <a16:rowId xmlns:a16="http://schemas.microsoft.com/office/drawing/2014/main" val="10002"/>
                  </a:ext>
                </a:extLst>
              </a:tr>
              <a:tr h="713650">
                <a:tc>
                  <a:txBody>
                    <a:bodyPr/>
                    <a:lstStyle/>
                    <a:p>
                      <a:pPr marL="0" lvl="0" indent="0" algn="l" rtl="0">
                        <a:spcBef>
                          <a:spcPts val="0"/>
                        </a:spcBef>
                        <a:spcAft>
                          <a:spcPts val="0"/>
                        </a:spcAft>
                        <a:buNone/>
                      </a:pPr>
                      <a:r>
                        <a:rPr lang="en" b="1"/>
                        <a:t># items</a:t>
                      </a:r>
                      <a:endParaRPr b="1"/>
                    </a:p>
                    <a:p>
                      <a:pPr marL="0" lvl="0" indent="0" algn="l" rtl="0">
                        <a:spcBef>
                          <a:spcPts val="0"/>
                        </a:spcBef>
                        <a:spcAft>
                          <a:spcPts val="0"/>
                        </a:spcAft>
                        <a:buNone/>
                      </a:pPr>
                      <a:r>
                        <a:rPr lang="en" b="1"/>
                        <a:t>Total/</a:t>
                      </a:r>
                      <a:endParaRPr b="1"/>
                    </a:p>
                    <a:p>
                      <a:pPr marL="0" lvl="0" indent="0" algn="l" rtl="0">
                        <a:spcBef>
                          <a:spcPts val="0"/>
                        </a:spcBef>
                        <a:spcAft>
                          <a:spcPts val="0"/>
                        </a:spcAft>
                        <a:buNone/>
                      </a:pPr>
                      <a:r>
                        <a:rPr lang="en" b="1"/>
                        <a:t>Behavior analysis</a:t>
                      </a:r>
                      <a:endParaRPr b="1"/>
                    </a:p>
                  </a:txBody>
                  <a:tcPr marL="91425" marR="91425" marT="91425" marB="91425"/>
                </a:tc>
                <a:tc>
                  <a:txBody>
                    <a:bodyPr/>
                    <a:lstStyle/>
                    <a:p>
                      <a:pPr marL="0" lvl="0" indent="0" algn="l" rtl="0">
                        <a:spcBef>
                          <a:spcPts val="0"/>
                        </a:spcBef>
                        <a:spcAft>
                          <a:spcPts val="0"/>
                        </a:spcAft>
                        <a:buNone/>
                      </a:pPr>
                      <a:r>
                        <a:rPr lang="en"/>
                        <a:t>175/175</a:t>
                      </a:r>
                      <a:endParaRPr>
                        <a:solidFill>
                          <a:srgbClr val="FF0000"/>
                        </a:solidFill>
                      </a:endParaRPr>
                    </a:p>
                  </a:txBody>
                  <a:tcPr marL="91425" marR="91425" marT="91425" marB="91425"/>
                </a:tc>
                <a:tc>
                  <a:txBody>
                    <a:bodyPr/>
                    <a:lstStyle/>
                    <a:p>
                      <a:pPr marL="0" lvl="0" indent="0" algn="l" rtl="0">
                        <a:spcBef>
                          <a:spcPts val="0"/>
                        </a:spcBef>
                        <a:spcAft>
                          <a:spcPts val="0"/>
                        </a:spcAft>
                        <a:buNone/>
                      </a:pPr>
                      <a:r>
                        <a:rPr lang="en"/>
                        <a:t>150/150</a:t>
                      </a:r>
                      <a:endParaRPr/>
                    </a:p>
                  </a:txBody>
                  <a:tcPr marL="91425" marR="91425" marT="91425" marB="91425"/>
                </a:tc>
                <a:tc>
                  <a:txBody>
                    <a:bodyPr/>
                    <a:lstStyle/>
                    <a:p>
                      <a:pPr marL="0" lvl="0" indent="0" algn="l" rtl="0">
                        <a:spcBef>
                          <a:spcPts val="0"/>
                        </a:spcBef>
                        <a:spcAft>
                          <a:spcPts val="0"/>
                        </a:spcAft>
                        <a:buNone/>
                      </a:pPr>
                      <a:r>
                        <a:rPr lang="en"/>
                        <a:t>125/119 (05% re autism) </a:t>
                      </a:r>
                      <a:endParaRPr/>
                    </a:p>
                  </a:txBody>
                  <a:tcPr marL="91425" marR="91425" marT="91425" marB="91425"/>
                </a:tc>
                <a:tc>
                  <a:txBody>
                    <a:bodyPr/>
                    <a:lstStyle/>
                    <a:p>
                      <a:pPr marL="0" lvl="0" indent="0" algn="l" rtl="0">
                        <a:spcBef>
                          <a:spcPts val="0"/>
                        </a:spcBef>
                        <a:spcAft>
                          <a:spcPts val="0"/>
                        </a:spcAft>
                        <a:buNone/>
                      </a:pPr>
                      <a:r>
                        <a:rPr lang="en"/>
                        <a:t>175/160-163 (07- 09% re autism)</a:t>
                      </a: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graphicFrame>
        <p:nvGraphicFramePr>
          <p:cNvPr id="180" name="Google Shape;180;p29"/>
          <p:cNvGraphicFramePr/>
          <p:nvPr>
            <p:extLst>
              <p:ext uri="{D42A27DB-BD31-4B8C-83A1-F6EECF244321}">
                <p14:modId xmlns:p14="http://schemas.microsoft.com/office/powerpoint/2010/main" val="1506432270"/>
              </p:ext>
            </p:extLst>
          </p:nvPr>
        </p:nvGraphicFramePr>
        <p:xfrm>
          <a:off x="392425" y="221620"/>
          <a:ext cx="8263450" cy="4796540"/>
        </p:xfrm>
        <a:graphic>
          <a:graphicData uri="http://schemas.openxmlformats.org/drawingml/2006/table">
            <a:tbl>
              <a:tblPr>
                <a:noFill/>
                <a:tableStyleId>{61286CD6-0E4D-4CDC-BE5B-6F95D71858DF}</a:tableStyleId>
              </a:tblPr>
              <a:tblGrid>
                <a:gridCol w="1255050">
                  <a:extLst>
                    <a:ext uri="{9D8B030D-6E8A-4147-A177-3AD203B41FA5}">
                      <a16:colId xmlns:a16="http://schemas.microsoft.com/office/drawing/2014/main" val="20000"/>
                    </a:ext>
                  </a:extLst>
                </a:gridCol>
                <a:gridCol w="2039525">
                  <a:extLst>
                    <a:ext uri="{9D8B030D-6E8A-4147-A177-3AD203B41FA5}">
                      <a16:colId xmlns:a16="http://schemas.microsoft.com/office/drawing/2014/main" val="20001"/>
                    </a:ext>
                  </a:extLst>
                </a:gridCol>
                <a:gridCol w="1647275">
                  <a:extLst>
                    <a:ext uri="{9D8B030D-6E8A-4147-A177-3AD203B41FA5}">
                      <a16:colId xmlns:a16="http://schemas.microsoft.com/office/drawing/2014/main" val="20002"/>
                    </a:ext>
                  </a:extLst>
                </a:gridCol>
                <a:gridCol w="1647275">
                  <a:extLst>
                    <a:ext uri="{9D8B030D-6E8A-4147-A177-3AD203B41FA5}">
                      <a16:colId xmlns:a16="http://schemas.microsoft.com/office/drawing/2014/main" val="20003"/>
                    </a:ext>
                  </a:extLst>
                </a:gridCol>
                <a:gridCol w="1674325">
                  <a:extLst>
                    <a:ext uri="{9D8B030D-6E8A-4147-A177-3AD203B41FA5}">
                      <a16:colId xmlns:a16="http://schemas.microsoft.com/office/drawing/2014/main" val="20004"/>
                    </a:ext>
                  </a:extLst>
                </a:gridCol>
              </a:tblGrid>
              <a:tr h="407450">
                <a:tc>
                  <a:txBody>
                    <a:bodyPr/>
                    <a:lstStyle/>
                    <a:p>
                      <a:pPr marL="0" lvl="0" indent="0" algn="l" rtl="0">
                        <a:spcBef>
                          <a:spcPts val="0"/>
                        </a:spcBef>
                        <a:spcAft>
                          <a:spcPts val="0"/>
                        </a:spcAft>
                        <a:buNone/>
                      </a:pPr>
                      <a:r>
                        <a:rPr lang="en" b="1" i="1"/>
                        <a:t>Exam info</a:t>
                      </a:r>
                      <a:endParaRPr b="1" i="1"/>
                    </a:p>
                  </a:txBody>
                  <a:tcPr marL="91425" marR="91425" marT="91425" marB="91425"/>
                </a:tc>
                <a:tc>
                  <a:txBody>
                    <a:bodyPr/>
                    <a:lstStyle/>
                    <a:p>
                      <a:pPr marL="0" lvl="0" indent="0" algn="l" rtl="0">
                        <a:spcBef>
                          <a:spcPts val="0"/>
                        </a:spcBef>
                        <a:spcAft>
                          <a:spcPts val="0"/>
                        </a:spcAft>
                        <a:buNone/>
                      </a:pPr>
                      <a:r>
                        <a:rPr lang="en" b="1"/>
                        <a:t>BACB</a:t>
                      </a:r>
                      <a:endParaRPr b="1"/>
                    </a:p>
                  </a:txBody>
                  <a:tcPr marL="91425" marR="91425" marT="91425" marB="91425"/>
                </a:tc>
                <a:tc>
                  <a:txBody>
                    <a:bodyPr/>
                    <a:lstStyle/>
                    <a:p>
                      <a:pPr marL="0" lvl="0" indent="0" algn="l" rtl="0">
                        <a:spcBef>
                          <a:spcPts val="0"/>
                        </a:spcBef>
                        <a:spcAft>
                          <a:spcPts val="0"/>
                        </a:spcAft>
                        <a:buNone/>
                      </a:pPr>
                      <a:r>
                        <a:rPr lang="en" b="1"/>
                        <a:t>IBAO</a:t>
                      </a:r>
                      <a:endParaRPr b="1"/>
                    </a:p>
                  </a:txBody>
                  <a:tcPr marL="91425" marR="91425" marT="91425" marB="91425"/>
                </a:tc>
                <a:tc>
                  <a:txBody>
                    <a:bodyPr/>
                    <a:lstStyle/>
                    <a:p>
                      <a:pPr marL="0" lvl="0" indent="0" algn="l" rtl="0">
                        <a:spcBef>
                          <a:spcPts val="0"/>
                        </a:spcBef>
                        <a:spcAft>
                          <a:spcPts val="0"/>
                        </a:spcAft>
                        <a:buNone/>
                      </a:pPr>
                      <a:r>
                        <a:rPr lang="en" b="1"/>
                        <a:t>QABA</a:t>
                      </a:r>
                      <a:endParaRPr b="1"/>
                    </a:p>
                  </a:txBody>
                  <a:tcPr marL="91425" marR="91425" marT="91425" marB="91425"/>
                </a:tc>
                <a:tc>
                  <a:txBody>
                    <a:bodyPr/>
                    <a:lstStyle/>
                    <a:p>
                      <a:pPr marL="0" lvl="0" indent="0" algn="l" rtl="0">
                        <a:spcBef>
                          <a:spcPts val="0"/>
                        </a:spcBef>
                        <a:spcAft>
                          <a:spcPts val="0"/>
                        </a:spcAft>
                        <a:buNone/>
                      </a:pPr>
                      <a:r>
                        <a:rPr lang="en" b="1"/>
                        <a:t>BICC</a:t>
                      </a:r>
                      <a:endParaRPr b="1"/>
                    </a:p>
                  </a:txBody>
                  <a:tcPr marL="91425" marR="91425" marT="91425" marB="91425"/>
                </a:tc>
                <a:extLst>
                  <a:ext uri="{0D108BD9-81ED-4DB2-BD59-A6C34878D82A}">
                    <a16:rowId xmlns:a16="http://schemas.microsoft.com/office/drawing/2014/main" val="10000"/>
                  </a:ext>
                </a:extLst>
              </a:tr>
              <a:tr h="570275">
                <a:tc>
                  <a:txBody>
                    <a:bodyPr/>
                    <a:lstStyle/>
                    <a:p>
                      <a:pPr marL="0" lvl="0" indent="0" algn="l" rtl="0">
                        <a:spcBef>
                          <a:spcPts val="0"/>
                        </a:spcBef>
                        <a:spcAft>
                          <a:spcPts val="0"/>
                        </a:spcAft>
                        <a:buNone/>
                      </a:pPr>
                      <a:r>
                        <a:rPr lang="en" b="1"/>
                        <a:t>Education requirement</a:t>
                      </a:r>
                      <a:endParaRPr b="1"/>
                    </a:p>
                  </a:txBody>
                  <a:tcPr marL="91425" marR="91425" marT="91425" marB="91425"/>
                </a:tc>
                <a:tc>
                  <a:txBody>
                    <a:bodyPr/>
                    <a:lstStyle/>
                    <a:p>
                      <a:pPr marL="0" lvl="0" indent="0" algn="l" rtl="0">
                        <a:spcBef>
                          <a:spcPts val="0"/>
                        </a:spcBef>
                        <a:spcAft>
                          <a:spcPts val="0"/>
                        </a:spcAft>
                        <a:buNone/>
                      </a:pPr>
                      <a:r>
                        <a:rPr lang="en" b="1"/>
                        <a:t>Pathway 1:</a:t>
                      </a:r>
                      <a:endParaRPr b="1"/>
                    </a:p>
                    <a:p>
                      <a:pPr marL="0" lvl="0" indent="0" algn="l" rtl="0">
                        <a:spcBef>
                          <a:spcPts val="0"/>
                        </a:spcBef>
                        <a:spcAft>
                          <a:spcPts val="0"/>
                        </a:spcAft>
                        <a:buNone/>
                      </a:pPr>
                      <a:r>
                        <a:rPr lang="en"/>
                        <a:t>Master’s degree</a:t>
                      </a:r>
                      <a:endParaRPr/>
                    </a:p>
                    <a:p>
                      <a:pPr marL="0" lvl="0" indent="0" algn="l" rtl="0">
                        <a:spcBef>
                          <a:spcPts val="0"/>
                        </a:spcBef>
                        <a:spcAft>
                          <a:spcPts val="0"/>
                        </a:spcAft>
                        <a:buNone/>
                      </a:pPr>
                      <a:r>
                        <a:rPr lang="en"/>
                        <a:t>or higher from an</a:t>
                      </a:r>
                      <a:endParaRPr/>
                    </a:p>
                    <a:p>
                      <a:pPr marL="0" lvl="0" indent="0" algn="l" rtl="0">
                        <a:spcBef>
                          <a:spcPts val="0"/>
                        </a:spcBef>
                        <a:spcAft>
                          <a:spcPts val="0"/>
                        </a:spcAft>
                        <a:buNone/>
                      </a:pPr>
                      <a:r>
                        <a:rPr lang="en"/>
                        <a:t>ABAI-accredited or</a:t>
                      </a:r>
                      <a:endParaRPr/>
                    </a:p>
                    <a:p>
                      <a:pPr marL="0" lvl="0" indent="0" algn="l" rtl="0">
                        <a:spcBef>
                          <a:spcPts val="0"/>
                        </a:spcBef>
                        <a:spcAft>
                          <a:spcPts val="0"/>
                        </a:spcAft>
                        <a:buNone/>
                      </a:pPr>
                      <a:r>
                        <a:rPr lang="en"/>
                        <a:t>ABAI-recognized</a:t>
                      </a:r>
                      <a:endParaRPr/>
                    </a:p>
                    <a:p>
                      <a:pPr marL="0" lvl="0" indent="0" algn="l" rtl="0">
                        <a:spcBef>
                          <a:spcPts val="0"/>
                        </a:spcBef>
                        <a:spcAft>
                          <a:spcPts val="0"/>
                        </a:spcAft>
                        <a:buNone/>
                      </a:pPr>
                      <a:r>
                        <a:rPr lang="en"/>
                        <a:t>behavior analysis</a:t>
                      </a:r>
                      <a:endParaRPr/>
                    </a:p>
                    <a:p>
                      <a:pPr marL="0" lvl="0" indent="0" algn="l" rtl="0">
                        <a:spcBef>
                          <a:spcPts val="0"/>
                        </a:spcBef>
                        <a:spcAft>
                          <a:spcPts val="0"/>
                        </a:spcAft>
                        <a:buNone/>
                      </a:pPr>
                      <a:r>
                        <a:rPr lang="en"/>
                        <a:t>degree program</a:t>
                      </a:r>
                      <a:endParaRPr/>
                    </a:p>
                    <a:p>
                      <a:pPr marL="0" lvl="0" indent="0" algn="l" rtl="0">
                        <a:spcBef>
                          <a:spcPts val="0"/>
                        </a:spcBef>
                        <a:spcAft>
                          <a:spcPts val="0"/>
                        </a:spcAft>
                        <a:buNone/>
                      </a:pPr>
                      <a:r>
                        <a:rPr lang="en"/>
                        <a:t>(ABAI Tier 1, 2a, 2b);</a:t>
                      </a:r>
                      <a:endParaRPr/>
                    </a:p>
                    <a:p>
                      <a:pPr marL="0" lvl="0" indent="0" algn="l" rtl="0">
                        <a:spcBef>
                          <a:spcPts val="0"/>
                        </a:spcBef>
                        <a:spcAft>
                          <a:spcPts val="0"/>
                        </a:spcAft>
                        <a:buNone/>
                      </a:pPr>
                      <a:r>
                        <a:rPr lang="en" b="1"/>
                        <a:t>Pathway 2:</a:t>
                      </a:r>
                      <a:endParaRPr b="1"/>
                    </a:p>
                    <a:p>
                      <a:pPr marL="0" lvl="0" indent="0" algn="l" rtl="0">
                        <a:spcBef>
                          <a:spcPts val="0"/>
                        </a:spcBef>
                        <a:spcAft>
                          <a:spcPts val="0"/>
                        </a:spcAft>
                        <a:buNone/>
                      </a:pPr>
                      <a:r>
                        <a:rPr lang="en"/>
                        <a:t>Graduate Degree, Behavior-analytic</a:t>
                      </a:r>
                      <a:endParaRPr/>
                    </a:p>
                    <a:p>
                      <a:pPr marL="0" lvl="0" indent="0" algn="l" rtl="0">
                        <a:spcBef>
                          <a:spcPts val="0"/>
                        </a:spcBef>
                        <a:spcAft>
                          <a:spcPts val="0"/>
                        </a:spcAft>
                        <a:buNone/>
                      </a:pPr>
                      <a:r>
                        <a:rPr lang="en"/>
                        <a:t>Coursework- 315 hours.</a:t>
                      </a:r>
                      <a:endParaRPr/>
                    </a:p>
                    <a:p>
                      <a:pPr marL="0" lvl="0" indent="0" algn="l" rtl="0">
                        <a:spcBef>
                          <a:spcPts val="0"/>
                        </a:spcBef>
                        <a:spcAft>
                          <a:spcPts val="0"/>
                        </a:spcAft>
                        <a:buNone/>
                      </a:pPr>
                      <a:r>
                        <a:rPr lang="en"/>
                        <a:t>Also, </a:t>
                      </a:r>
                      <a:r>
                        <a:rPr lang="en" b="1"/>
                        <a:t>Pathway 3</a:t>
                      </a:r>
                      <a:r>
                        <a:rPr lang="en"/>
                        <a:t>- graduate teaching &amp; </a:t>
                      </a:r>
                      <a:r>
                        <a:rPr lang="en" b="1"/>
                        <a:t>Pathway 4</a:t>
                      </a:r>
                      <a:r>
                        <a:rPr lang="en"/>
                        <a:t>- Postdoctoral experience</a:t>
                      </a:r>
                      <a:endParaRPr/>
                    </a:p>
                  </a:txBody>
                  <a:tcPr marL="91425" marR="91425" marT="91425" marB="91425"/>
                </a:tc>
                <a:tc>
                  <a:txBody>
                    <a:bodyPr/>
                    <a:lstStyle/>
                    <a:p>
                      <a:pPr marL="0" lvl="0" indent="0" algn="l" rtl="0">
                        <a:spcBef>
                          <a:spcPts val="0"/>
                        </a:spcBef>
                        <a:spcAft>
                          <a:spcPts val="0"/>
                        </a:spcAft>
                        <a:buNone/>
                      </a:pPr>
                      <a:r>
                        <a:rPr lang="en" sz="1200" dirty="0"/>
                        <a:t>Bachelor’s Degree</a:t>
                      </a:r>
                      <a:endParaRPr sz="1200" dirty="0"/>
                    </a:p>
                    <a:p>
                      <a:pPr marL="0" lvl="0" indent="0" algn="l" rtl="0">
                        <a:spcBef>
                          <a:spcPts val="0"/>
                        </a:spcBef>
                        <a:spcAft>
                          <a:spcPts val="0"/>
                        </a:spcAft>
                        <a:buNone/>
                      </a:pPr>
                      <a:r>
                        <a:rPr lang="en" sz="1200" dirty="0"/>
                        <a:t>(*or regional equivalent of 2 years post- secondary Education) Then:</a:t>
                      </a:r>
                      <a:endParaRPr sz="1200" dirty="0"/>
                    </a:p>
                    <a:p>
                      <a:pPr marL="0" lvl="0" indent="0" algn="l" rtl="0">
                        <a:spcBef>
                          <a:spcPts val="0"/>
                        </a:spcBef>
                        <a:spcAft>
                          <a:spcPts val="0"/>
                        </a:spcAft>
                        <a:buNone/>
                      </a:pPr>
                      <a:r>
                        <a:rPr lang="en" sz="1200" dirty="0"/>
                        <a:t>1. </a:t>
                      </a:r>
                      <a:r>
                        <a:rPr lang="en" sz="1200" b="1" dirty="0"/>
                        <a:t>Masters/</a:t>
                      </a:r>
                      <a:endParaRPr sz="1200" b="1" dirty="0"/>
                    </a:p>
                    <a:p>
                      <a:pPr marL="0" lvl="0" indent="0" algn="l" rtl="0">
                        <a:spcBef>
                          <a:spcPts val="0"/>
                        </a:spcBef>
                        <a:spcAft>
                          <a:spcPts val="0"/>
                        </a:spcAft>
                        <a:buNone/>
                      </a:pPr>
                      <a:r>
                        <a:rPr lang="en" sz="1200" b="1" dirty="0"/>
                        <a:t>Graduate</a:t>
                      </a:r>
                      <a:endParaRPr sz="1200" b="1" dirty="0"/>
                    </a:p>
                    <a:p>
                      <a:pPr marL="0" lvl="0" indent="0" algn="l" rtl="0">
                        <a:spcBef>
                          <a:spcPts val="0"/>
                        </a:spcBef>
                        <a:spcAft>
                          <a:spcPts val="0"/>
                        </a:spcAft>
                        <a:buNone/>
                      </a:pPr>
                      <a:r>
                        <a:rPr lang="en" sz="1200" b="1" dirty="0"/>
                        <a:t>Route</a:t>
                      </a:r>
                      <a:r>
                        <a:rPr lang="en" sz="1200" dirty="0"/>
                        <a:t>: Complete Masters degree</a:t>
                      </a:r>
                      <a:endParaRPr sz="1200" dirty="0"/>
                    </a:p>
                    <a:p>
                      <a:pPr marL="0" lvl="0" indent="0" algn="l" rtl="0">
                        <a:spcBef>
                          <a:spcPts val="0"/>
                        </a:spcBef>
                        <a:spcAft>
                          <a:spcPts val="0"/>
                        </a:spcAft>
                        <a:buNone/>
                      </a:pPr>
                      <a:r>
                        <a:rPr lang="en" sz="1200" dirty="0"/>
                        <a:t>       OR</a:t>
                      </a:r>
                      <a:endParaRPr sz="1200" dirty="0"/>
                    </a:p>
                    <a:p>
                      <a:pPr marL="0" lvl="0" indent="0" algn="l" rtl="0">
                        <a:spcBef>
                          <a:spcPts val="0"/>
                        </a:spcBef>
                        <a:spcAft>
                          <a:spcPts val="0"/>
                        </a:spcAft>
                        <a:buNone/>
                      </a:pPr>
                      <a:r>
                        <a:rPr lang="en" sz="1200" dirty="0"/>
                        <a:t>2.</a:t>
                      </a:r>
                      <a:r>
                        <a:rPr lang="en" sz="1200" b="1" dirty="0"/>
                        <a:t>Experience Route</a:t>
                      </a:r>
                      <a:r>
                        <a:rPr lang="en" sz="1200" dirty="0"/>
                        <a:t>: </a:t>
                      </a:r>
                      <a:r>
                        <a:rPr lang="en" sz="1200" dirty="0" err="1"/>
                        <a:t>A.Complete</a:t>
                      </a:r>
                      <a:r>
                        <a:rPr lang="en" sz="1200" dirty="0"/>
                        <a:t> Required</a:t>
                      </a:r>
                      <a:endParaRPr sz="1200" dirty="0"/>
                    </a:p>
                    <a:p>
                      <a:pPr marL="0" lvl="0" indent="0" algn="l" rtl="0">
                        <a:spcBef>
                          <a:spcPts val="0"/>
                        </a:spcBef>
                        <a:spcAft>
                          <a:spcPts val="0"/>
                        </a:spcAft>
                        <a:buNone/>
                      </a:pPr>
                      <a:r>
                        <a:rPr lang="en" sz="1200" dirty="0"/>
                        <a:t>Educational</a:t>
                      </a:r>
                      <a:endParaRPr sz="1200" dirty="0"/>
                    </a:p>
                    <a:p>
                      <a:pPr marL="0" lvl="0" indent="0" algn="l" rtl="0">
                        <a:spcBef>
                          <a:spcPts val="0"/>
                        </a:spcBef>
                        <a:spcAft>
                          <a:spcPts val="0"/>
                        </a:spcAft>
                        <a:buNone/>
                      </a:pPr>
                      <a:r>
                        <a:rPr lang="en" sz="1200" dirty="0"/>
                        <a:t>Objectives (REO) </a:t>
                      </a:r>
                      <a:r>
                        <a:rPr lang="en" sz="1200" b="1" dirty="0"/>
                        <a:t>AND</a:t>
                      </a:r>
                      <a:r>
                        <a:rPr lang="en" sz="1200" dirty="0"/>
                        <a:t> </a:t>
                      </a:r>
                      <a:r>
                        <a:rPr lang="en" sz="1200" dirty="0" err="1"/>
                        <a:t>B.</a:t>
                      </a:r>
                      <a:r>
                        <a:rPr lang="en" sz="1200" dirty="0" err="1">
                          <a:highlight>
                            <a:srgbClr val="FFFF00"/>
                          </a:highlight>
                        </a:rPr>
                        <a:t>Candidate</a:t>
                      </a:r>
                      <a:r>
                        <a:rPr lang="en" sz="1200" dirty="0">
                          <a:highlight>
                            <a:srgbClr val="FFFF00"/>
                          </a:highlight>
                        </a:rPr>
                        <a:t> Projects- </a:t>
                      </a:r>
                      <a:r>
                        <a:rPr lang="en" sz="1200" dirty="0"/>
                        <a:t>2 types of projects aligned with REO, demonstrate learning or</a:t>
                      </a:r>
                      <a:endParaRPr sz="1200" dirty="0"/>
                    </a:p>
                    <a:p>
                      <a:pPr marL="0" lvl="0" indent="0" algn="l" rtl="0">
                        <a:spcBef>
                          <a:spcPts val="0"/>
                        </a:spcBef>
                        <a:spcAft>
                          <a:spcPts val="0"/>
                        </a:spcAft>
                        <a:buNone/>
                      </a:pPr>
                      <a:r>
                        <a:rPr lang="en" sz="1200" dirty="0"/>
                        <a:t>application of REOs, and advance the candidate's knowledge. </a:t>
                      </a:r>
                      <a:endParaRPr sz="1200" dirty="0"/>
                    </a:p>
                  </a:txBody>
                  <a:tcPr marL="91425" marR="91425" marT="91425" marB="91425"/>
                </a:tc>
                <a:tc>
                  <a:txBody>
                    <a:bodyPr/>
                    <a:lstStyle/>
                    <a:p>
                      <a:pPr marL="0" lvl="0" indent="0" algn="l" rtl="0">
                        <a:spcBef>
                          <a:spcPts val="0"/>
                        </a:spcBef>
                        <a:spcAft>
                          <a:spcPts val="0"/>
                        </a:spcAft>
                        <a:buNone/>
                      </a:pPr>
                      <a:r>
                        <a:rPr lang="en">
                          <a:solidFill>
                            <a:schemeClr val="dk2"/>
                          </a:solidFill>
                        </a:rPr>
                        <a:t>Master’s degree from an accredited institution in a related field • </a:t>
                      </a:r>
                      <a:r>
                        <a:rPr lang="en" sz="1200">
                          <a:solidFill>
                            <a:schemeClr val="dk2"/>
                          </a:solidFill>
                        </a:rPr>
                        <a:t>Must have completed 270 hours of approved coursework (18 semester credits), including 8 hours of supervision coursework (master’s degree in ABA, Psychology, Special education, or a related field). 5 hrs. of coursework must be in ethics and 20 hours in autism core knowledge.</a:t>
                      </a:r>
                      <a:endParaRPr sz="1200">
                        <a:solidFill>
                          <a:schemeClr val="dk2"/>
                        </a:solidFill>
                      </a:endParaRPr>
                    </a:p>
                  </a:txBody>
                  <a:tcPr marL="91425" marR="91425" marT="91425" marB="91425"/>
                </a:tc>
                <a:tc>
                  <a:txBody>
                    <a:bodyPr/>
                    <a:lstStyle/>
                    <a:p>
                      <a:pPr marL="0" lvl="0" indent="0" algn="l" rtl="0">
                        <a:spcBef>
                          <a:spcPts val="0"/>
                        </a:spcBef>
                        <a:spcAft>
                          <a:spcPts val="0"/>
                        </a:spcAft>
                        <a:buNone/>
                      </a:pPr>
                      <a:r>
                        <a:rPr lang="en" dirty="0"/>
                        <a:t>1. Graduate degree (master’s or doctoral) from an accredited institution</a:t>
                      </a:r>
                      <a:endParaRPr dirty="0"/>
                    </a:p>
                    <a:p>
                      <a:pPr marL="0" lvl="0" indent="0" algn="l" rtl="0">
                        <a:spcBef>
                          <a:spcPts val="0"/>
                        </a:spcBef>
                        <a:spcAft>
                          <a:spcPts val="0"/>
                        </a:spcAft>
                        <a:buNone/>
                      </a:pPr>
                      <a:r>
                        <a:rPr lang="en" dirty="0"/>
                        <a:t>2. Training:</a:t>
                      </a:r>
                      <a:endParaRPr dirty="0"/>
                    </a:p>
                    <a:p>
                      <a:pPr marL="0" lvl="0" indent="0" algn="l" rtl="0">
                        <a:spcBef>
                          <a:spcPts val="0"/>
                        </a:spcBef>
                        <a:spcAft>
                          <a:spcPts val="0"/>
                        </a:spcAft>
                        <a:buNone/>
                      </a:pPr>
                      <a:r>
                        <a:rPr lang="en" dirty="0"/>
                        <a:t>Complete a minimum of 285 hours of coursework across content areas</a:t>
                      </a:r>
                      <a:endParaRPr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graphicFrame>
        <p:nvGraphicFramePr>
          <p:cNvPr id="185" name="Google Shape;185;p30"/>
          <p:cNvGraphicFramePr/>
          <p:nvPr/>
        </p:nvGraphicFramePr>
        <p:xfrm>
          <a:off x="163350" y="26044"/>
          <a:ext cx="8141025" cy="5162113"/>
        </p:xfrm>
        <a:graphic>
          <a:graphicData uri="http://schemas.openxmlformats.org/drawingml/2006/table">
            <a:tbl>
              <a:tblPr>
                <a:noFill/>
                <a:tableStyleId>{61286CD6-0E4D-4CDC-BE5B-6F95D71858DF}</a:tableStyleId>
              </a:tblPr>
              <a:tblGrid>
                <a:gridCol w="1563450">
                  <a:extLst>
                    <a:ext uri="{9D8B030D-6E8A-4147-A177-3AD203B41FA5}">
                      <a16:colId xmlns:a16="http://schemas.microsoft.com/office/drawing/2014/main" val="20000"/>
                    </a:ext>
                  </a:extLst>
                </a:gridCol>
                <a:gridCol w="1692975">
                  <a:extLst>
                    <a:ext uri="{9D8B030D-6E8A-4147-A177-3AD203B41FA5}">
                      <a16:colId xmlns:a16="http://schemas.microsoft.com/office/drawing/2014/main" val="20001"/>
                    </a:ext>
                  </a:extLst>
                </a:gridCol>
                <a:gridCol w="1628200">
                  <a:extLst>
                    <a:ext uri="{9D8B030D-6E8A-4147-A177-3AD203B41FA5}">
                      <a16:colId xmlns:a16="http://schemas.microsoft.com/office/drawing/2014/main" val="20002"/>
                    </a:ext>
                  </a:extLst>
                </a:gridCol>
                <a:gridCol w="1628200">
                  <a:extLst>
                    <a:ext uri="{9D8B030D-6E8A-4147-A177-3AD203B41FA5}">
                      <a16:colId xmlns:a16="http://schemas.microsoft.com/office/drawing/2014/main" val="20003"/>
                    </a:ext>
                  </a:extLst>
                </a:gridCol>
                <a:gridCol w="1628200">
                  <a:extLst>
                    <a:ext uri="{9D8B030D-6E8A-4147-A177-3AD203B41FA5}">
                      <a16:colId xmlns:a16="http://schemas.microsoft.com/office/drawing/2014/main" val="20004"/>
                    </a:ext>
                  </a:extLst>
                </a:gridCol>
              </a:tblGrid>
              <a:tr h="473200">
                <a:tc>
                  <a:txBody>
                    <a:bodyPr/>
                    <a:lstStyle/>
                    <a:p>
                      <a:pPr marL="0" lvl="0" indent="0" algn="l" rtl="0">
                        <a:spcBef>
                          <a:spcPts val="0"/>
                        </a:spcBef>
                        <a:spcAft>
                          <a:spcPts val="0"/>
                        </a:spcAft>
                        <a:buNone/>
                      </a:pPr>
                      <a:r>
                        <a:rPr lang="en" b="1"/>
                        <a:t>Supervised experience</a:t>
                      </a:r>
                      <a:endParaRPr b="1"/>
                    </a:p>
                  </a:txBody>
                  <a:tcPr marL="91425" marR="91425" marT="91425" marB="91425"/>
                </a:tc>
                <a:tc>
                  <a:txBody>
                    <a:bodyPr/>
                    <a:lstStyle/>
                    <a:p>
                      <a:pPr marL="0" lvl="0" indent="0" algn="l" rtl="0">
                        <a:spcBef>
                          <a:spcPts val="0"/>
                        </a:spcBef>
                        <a:spcAft>
                          <a:spcPts val="0"/>
                        </a:spcAft>
                        <a:buNone/>
                      </a:pPr>
                      <a:r>
                        <a:rPr lang="en"/>
                        <a:t>BACB</a:t>
                      </a:r>
                      <a:endParaRPr/>
                    </a:p>
                  </a:txBody>
                  <a:tcPr marL="91425" marR="91425" marT="91425" marB="91425"/>
                </a:tc>
                <a:tc>
                  <a:txBody>
                    <a:bodyPr/>
                    <a:lstStyle/>
                    <a:p>
                      <a:pPr marL="0" lvl="0" indent="0" algn="l" rtl="0">
                        <a:spcBef>
                          <a:spcPts val="0"/>
                        </a:spcBef>
                        <a:spcAft>
                          <a:spcPts val="0"/>
                        </a:spcAft>
                        <a:buNone/>
                      </a:pPr>
                      <a:r>
                        <a:rPr lang="en"/>
                        <a:t>IBAO</a:t>
                      </a:r>
                      <a:endParaRPr/>
                    </a:p>
                  </a:txBody>
                  <a:tcPr marL="91425" marR="91425" marT="91425" marB="91425"/>
                </a:tc>
                <a:tc>
                  <a:txBody>
                    <a:bodyPr/>
                    <a:lstStyle/>
                    <a:p>
                      <a:pPr marL="0" lvl="0" indent="0" algn="l" rtl="0">
                        <a:spcBef>
                          <a:spcPts val="0"/>
                        </a:spcBef>
                        <a:spcAft>
                          <a:spcPts val="0"/>
                        </a:spcAft>
                        <a:buNone/>
                      </a:pPr>
                      <a:r>
                        <a:rPr lang="en"/>
                        <a:t>QABA</a:t>
                      </a:r>
                      <a:endParaRPr/>
                    </a:p>
                  </a:txBody>
                  <a:tcPr marL="91425" marR="91425" marT="91425" marB="91425"/>
                </a:tc>
                <a:tc>
                  <a:txBody>
                    <a:bodyPr/>
                    <a:lstStyle/>
                    <a:p>
                      <a:pPr marL="0" lvl="0" indent="0" algn="l" rtl="0">
                        <a:spcBef>
                          <a:spcPts val="0"/>
                        </a:spcBef>
                        <a:spcAft>
                          <a:spcPts val="0"/>
                        </a:spcAft>
                        <a:buNone/>
                      </a:pPr>
                      <a:r>
                        <a:rPr lang="en"/>
                        <a:t>BICC</a:t>
                      </a:r>
                      <a:endParaRPr/>
                    </a:p>
                  </a:txBody>
                  <a:tcPr marL="91425" marR="91425" marT="91425" marB="91425"/>
                </a:tc>
                <a:extLst>
                  <a:ext uri="{0D108BD9-81ED-4DB2-BD59-A6C34878D82A}">
                    <a16:rowId xmlns:a16="http://schemas.microsoft.com/office/drawing/2014/main" val="10000"/>
                  </a:ext>
                </a:extLst>
              </a:tr>
              <a:tr h="638825">
                <a:tc>
                  <a:txBody>
                    <a:bodyPr/>
                    <a:lstStyle/>
                    <a:p>
                      <a:pPr marL="0" lvl="0" indent="0" algn="l" rtl="0">
                        <a:spcBef>
                          <a:spcPts val="0"/>
                        </a:spcBef>
                        <a:spcAft>
                          <a:spcPts val="0"/>
                        </a:spcAft>
                        <a:buNone/>
                      </a:pPr>
                      <a:r>
                        <a:rPr lang="en"/>
                        <a:t>Total Hours</a:t>
                      </a:r>
                      <a:endParaRPr/>
                    </a:p>
                    <a:p>
                      <a:pPr marL="0" lvl="0" indent="0" algn="l" rtl="0">
                        <a:spcBef>
                          <a:spcPts val="0"/>
                        </a:spcBef>
                        <a:spcAft>
                          <a:spcPts val="0"/>
                        </a:spcAft>
                        <a:buNone/>
                      </a:pPr>
                      <a:r>
                        <a:rPr lang="en"/>
                        <a:t>  ABA hrs/ other hrs</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2000 or 1500 in behavior analysis</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1000 including Candidate Skills Testing twice</a:t>
                      </a:r>
                      <a:endParaRPr/>
                    </a:p>
                    <a:p>
                      <a:pPr marL="0" lvl="0" indent="0" algn="l" rtl="0">
                        <a:spcBef>
                          <a:spcPts val="0"/>
                        </a:spcBef>
                        <a:spcAft>
                          <a:spcPts val="0"/>
                        </a:spcAft>
                        <a:buNone/>
                      </a:pPr>
                      <a:r>
                        <a:rPr lang="en"/>
                        <a:t>(also 12 hours CEU)</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1500 behavior analysis </a:t>
                      </a:r>
                      <a:r>
                        <a:rPr lang="en">
                          <a:solidFill>
                            <a:schemeClr val="dk2"/>
                          </a:solidFill>
                        </a:rPr>
                        <a:t>minimum 900 hours oversight or supervision of service provision</a:t>
                      </a:r>
                      <a:endParaRPr>
                        <a:solidFill>
                          <a:schemeClr val="dk2"/>
                        </a:solidFill>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1000 in evidence based autism services</a:t>
                      </a:r>
                      <a:endParaRPr/>
                    </a:p>
                  </a:txBody>
                  <a:tcPr marL="91425" marR="91425" marT="91425" marB="91425">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79225">
                <a:tc>
                  <a:txBody>
                    <a:bodyPr/>
                    <a:lstStyle/>
                    <a:p>
                      <a:pPr marL="0" lvl="0" indent="0" algn="l" rtl="0">
                        <a:spcBef>
                          <a:spcPts val="0"/>
                        </a:spcBef>
                        <a:spcAft>
                          <a:spcPts val="0"/>
                        </a:spcAft>
                        <a:buNone/>
                      </a:pPr>
                      <a:r>
                        <a:rPr lang="en"/>
                        <a:t>% supervised hrs</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05% or 10% </a:t>
                      </a:r>
                      <a:endParaRPr sz="1100">
                        <a:solidFill>
                          <a:schemeClr val="dk2"/>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05%</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05%</a:t>
                      </a:r>
                      <a:endParaRPr sz="11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Not stated	</a:t>
                      </a:r>
                      <a:endParaRPr sz="11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1833725">
                <a:tc>
                  <a:txBody>
                    <a:bodyPr/>
                    <a:lstStyle/>
                    <a:p>
                      <a:pPr marL="0" lvl="0" indent="0" algn="l" rtl="0">
                        <a:spcBef>
                          <a:spcPts val="0"/>
                        </a:spcBef>
                        <a:spcAft>
                          <a:spcPts val="0"/>
                        </a:spcAft>
                        <a:buNone/>
                      </a:pPr>
                      <a:r>
                        <a:rPr lang="en"/>
                        <a:t>Supervisor requirements</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100">
                          <a:solidFill>
                            <a:schemeClr val="dk2"/>
                          </a:solidFill>
                        </a:rPr>
                        <a:t>Documented expertise in behavior analysis- 1.BACB certification:  2.Licensed or registered psychologist certified by the American Board of Professional Psychology in Behavioral and Cognitive Psychology with testing in ABA; 3.VCS Instructor</a:t>
                      </a:r>
                      <a:r>
                        <a:rPr lang="en">
                          <a:solidFill>
                            <a:schemeClr val="dk2"/>
                          </a:solidFill>
                        </a:rPr>
                        <a:t> </a:t>
                      </a:r>
                      <a:endParaRPr sz="1700">
                        <a:solidFill>
                          <a:schemeClr val="dk2"/>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100"/>
                        <a:t>5 options:</a:t>
                      </a:r>
                      <a:endParaRPr sz="1100"/>
                    </a:p>
                    <a:p>
                      <a:pPr marL="0" lvl="0" indent="0" algn="l" rtl="0">
                        <a:spcBef>
                          <a:spcPts val="0"/>
                        </a:spcBef>
                        <a:spcAft>
                          <a:spcPts val="0"/>
                        </a:spcAft>
                        <a:buNone/>
                      </a:pPr>
                      <a:r>
                        <a:rPr lang="en" sz="900"/>
                        <a:t>1.IBA in good standing:</a:t>
                      </a:r>
                      <a:endParaRPr sz="900"/>
                    </a:p>
                    <a:p>
                      <a:pPr marL="0" lvl="0" indent="0" algn="l" rtl="0">
                        <a:spcBef>
                          <a:spcPts val="0"/>
                        </a:spcBef>
                        <a:spcAft>
                          <a:spcPts val="0"/>
                        </a:spcAft>
                        <a:buNone/>
                      </a:pPr>
                      <a:r>
                        <a:rPr lang="en" sz="900"/>
                        <a:t>2.A credentialed behavior analyst- certified or licensed; 3. Masters or doctoral degree from ABAI-</a:t>
                      </a:r>
                      <a:endParaRPr sz="900"/>
                    </a:p>
                    <a:p>
                      <a:pPr marL="0" lvl="0" indent="0" algn="l" rtl="0">
                        <a:spcBef>
                          <a:spcPts val="0"/>
                        </a:spcBef>
                        <a:spcAft>
                          <a:spcPts val="0"/>
                        </a:spcAft>
                        <a:buNone/>
                      </a:pPr>
                      <a:r>
                        <a:rPr lang="en" sz="900"/>
                        <a:t>accredited program; 4. Masters or doctoral degree in a related discipline,completion of IBA Required Educational Objectives, or equivalent; 5. Masters or doctoral degree,  at least 5 years direct</a:t>
                      </a:r>
                      <a:endParaRPr sz="900"/>
                    </a:p>
                    <a:p>
                      <a:pPr marL="0" lvl="0" indent="0" algn="l" rtl="0">
                        <a:spcBef>
                          <a:spcPts val="0"/>
                        </a:spcBef>
                        <a:spcAft>
                          <a:spcPts val="0"/>
                        </a:spcAft>
                        <a:buNone/>
                      </a:pPr>
                      <a:r>
                        <a:rPr lang="en" sz="900"/>
                        <a:t>employment in the ABA field with supervisory experience (*with portfolio review and approval from IBAO)</a:t>
                      </a:r>
                      <a:endParaRPr sz="9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100"/>
                        <a:t>1.Licensed practitioner within the scope of ABA; 2.State licensed practitioner within the scope of ABA (e.g., Licensed Behavior Analyst, a licensed psychologist who is certified by the American Board of Professional Psychology who was tested in ABA)</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100"/>
                        <a:t>QMHP</a:t>
                      </a:r>
                      <a:endParaRPr sz="11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E578-4EE5-2FF2-E18C-6F2CE6651355}"/>
              </a:ext>
            </a:extLst>
          </p:cNvPr>
          <p:cNvSpPr>
            <a:spLocks noGrp="1"/>
          </p:cNvSpPr>
          <p:nvPr>
            <p:ph type="title"/>
          </p:nvPr>
        </p:nvSpPr>
        <p:spPr>
          <a:xfrm>
            <a:off x="598821" y="535925"/>
            <a:ext cx="7688700" cy="535200"/>
          </a:xfrm>
        </p:spPr>
        <p:txBody>
          <a:bodyPr>
            <a:normAutofit fontScale="90000"/>
          </a:bodyPr>
          <a:lstStyle/>
          <a:p>
            <a:r>
              <a:rPr lang="en-US" dirty="0"/>
              <a:t>Sources of information</a:t>
            </a:r>
          </a:p>
        </p:txBody>
      </p:sp>
      <p:sp>
        <p:nvSpPr>
          <p:cNvPr id="3" name="Text Placeholder 2">
            <a:extLst>
              <a:ext uri="{FF2B5EF4-FFF2-40B4-BE49-F238E27FC236}">
                <a16:creationId xmlns:a16="http://schemas.microsoft.com/office/drawing/2014/main" id="{D1734F71-662D-8CF5-3CEB-8FE33E543B4B}"/>
              </a:ext>
            </a:extLst>
          </p:cNvPr>
          <p:cNvSpPr>
            <a:spLocks noGrp="1"/>
          </p:cNvSpPr>
          <p:nvPr>
            <p:ph type="body" idx="1"/>
          </p:nvPr>
        </p:nvSpPr>
        <p:spPr>
          <a:xfrm>
            <a:off x="598820" y="1321229"/>
            <a:ext cx="7813659" cy="3442359"/>
          </a:xfrm>
        </p:spPr>
        <p:txBody>
          <a:bodyPr/>
          <a:lstStyle/>
          <a:p>
            <a:pPr marL="146050" indent="0">
              <a:buNone/>
            </a:pPr>
            <a:r>
              <a:rPr lang="en-US" sz="2400" dirty="0"/>
              <a:t>Websites for behavior analysis certifying organizations (as of 05/29/2022):</a:t>
            </a:r>
          </a:p>
          <a:p>
            <a:pPr marL="146050" indent="0">
              <a:buNone/>
            </a:pPr>
            <a:endParaRPr lang="en-US" sz="2400" dirty="0"/>
          </a:p>
          <a:p>
            <a:r>
              <a:rPr lang="en-US" sz="2400" dirty="0"/>
              <a:t>BACB: https://</a:t>
            </a:r>
            <a:r>
              <a:rPr lang="en-US" sz="2400" dirty="0" err="1"/>
              <a:t>www.bacb.com</a:t>
            </a:r>
            <a:r>
              <a:rPr lang="en-US" sz="2400" dirty="0"/>
              <a:t>/</a:t>
            </a:r>
          </a:p>
          <a:p>
            <a:r>
              <a:rPr lang="en-US" sz="2400" dirty="0"/>
              <a:t>IBAO: https://</a:t>
            </a:r>
            <a:r>
              <a:rPr lang="en-US" sz="2400" dirty="0" err="1"/>
              <a:t>theibao.com</a:t>
            </a:r>
            <a:r>
              <a:rPr lang="en-US" sz="2400" dirty="0"/>
              <a:t>/</a:t>
            </a:r>
          </a:p>
          <a:p>
            <a:r>
              <a:rPr lang="en-US" sz="2400" dirty="0"/>
              <a:t>QABA: https://</a:t>
            </a:r>
            <a:r>
              <a:rPr lang="en-US" sz="2400" dirty="0" err="1"/>
              <a:t>qababoard.com</a:t>
            </a:r>
            <a:r>
              <a:rPr lang="en-US" sz="2400" dirty="0"/>
              <a:t>/</a:t>
            </a:r>
          </a:p>
          <a:p>
            <a:r>
              <a:rPr lang="en-US" sz="2400"/>
              <a:t>BICC: </a:t>
            </a:r>
            <a:r>
              <a:rPr lang="en-US" sz="2400" dirty="0"/>
              <a:t>https://</a:t>
            </a:r>
            <a:r>
              <a:rPr lang="en-US" sz="2400" dirty="0" err="1"/>
              <a:t>behavioralcertification.org</a:t>
            </a:r>
            <a:r>
              <a:rPr lang="en-US" sz="2400" dirty="0"/>
              <a:t>/</a:t>
            </a:r>
          </a:p>
          <a:p>
            <a:pPr marL="146050" indent="0">
              <a:buNone/>
            </a:pPr>
            <a:endParaRPr lang="en-US" dirty="0"/>
          </a:p>
        </p:txBody>
      </p:sp>
    </p:spTree>
    <p:extLst>
      <p:ext uri="{BB962C8B-B14F-4D97-AF65-F5344CB8AC3E}">
        <p14:creationId xmlns:p14="http://schemas.microsoft.com/office/powerpoint/2010/main" val="194888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graphicFrame>
        <p:nvGraphicFramePr>
          <p:cNvPr id="190" name="Google Shape;190;p31"/>
          <p:cNvGraphicFramePr/>
          <p:nvPr/>
        </p:nvGraphicFramePr>
        <p:xfrm>
          <a:off x="163350" y="26044"/>
          <a:ext cx="8141025" cy="2983238"/>
        </p:xfrm>
        <a:graphic>
          <a:graphicData uri="http://schemas.openxmlformats.org/drawingml/2006/table">
            <a:tbl>
              <a:tblPr>
                <a:noFill/>
                <a:tableStyleId>{61286CD6-0E4D-4CDC-BE5B-6F95D71858DF}</a:tableStyleId>
              </a:tblPr>
              <a:tblGrid>
                <a:gridCol w="1563450">
                  <a:extLst>
                    <a:ext uri="{9D8B030D-6E8A-4147-A177-3AD203B41FA5}">
                      <a16:colId xmlns:a16="http://schemas.microsoft.com/office/drawing/2014/main" val="20000"/>
                    </a:ext>
                  </a:extLst>
                </a:gridCol>
                <a:gridCol w="1692975">
                  <a:extLst>
                    <a:ext uri="{9D8B030D-6E8A-4147-A177-3AD203B41FA5}">
                      <a16:colId xmlns:a16="http://schemas.microsoft.com/office/drawing/2014/main" val="20001"/>
                    </a:ext>
                  </a:extLst>
                </a:gridCol>
                <a:gridCol w="1628200">
                  <a:extLst>
                    <a:ext uri="{9D8B030D-6E8A-4147-A177-3AD203B41FA5}">
                      <a16:colId xmlns:a16="http://schemas.microsoft.com/office/drawing/2014/main" val="20002"/>
                    </a:ext>
                  </a:extLst>
                </a:gridCol>
                <a:gridCol w="1628200">
                  <a:extLst>
                    <a:ext uri="{9D8B030D-6E8A-4147-A177-3AD203B41FA5}">
                      <a16:colId xmlns:a16="http://schemas.microsoft.com/office/drawing/2014/main" val="20003"/>
                    </a:ext>
                  </a:extLst>
                </a:gridCol>
                <a:gridCol w="1628200">
                  <a:extLst>
                    <a:ext uri="{9D8B030D-6E8A-4147-A177-3AD203B41FA5}">
                      <a16:colId xmlns:a16="http://schemas.microsoft.com/office/drawing/2014/main" val="20004"/>
                    </a:ext>
                  </a:extLst>
                </a:gridCol>
              </a:tblGrid>
              <a:tr h="473200">
                <a:tc>
                  <a:txBody>
                    <a:bodyPr/>
                    <a:lstStyle/>
                    <a:p>
                      <a:pPr marL="0" lvl="0" indent="0" algn="l" rtl="0">
                        <a:spcBef>
                          <a:spcPts val="0"/>
                        </a:spcBef>
                        <a:spcAft>
                          <a:spcPts val="0"/>
                        </a:spcAft>
                        <a:buNone/>
                      </a:pPr>
                      <a:r>
                        <a:rPr lang="en" b="1"/>
                        <a:t>Supervised experience</a:t>
                      </a:r>
                      <a:endParaRPr b="1"/>
                    </a:p>
                  </a:txBody>
                  <a:tcPr marL="91425" marR="91425" marT="91425" marB="91425"/>
                </a:tc>
                <a:tc>
                  <a:txBody>
                    <a:bodyPr/>
                    <a:lstStyle/>
                    <a:p>
                      <a:pPr marL="0" lvl="0" indent="0" algn="l" rtl="0">
                        <a:spcBef>
                          <a:spcPts val="0"/>
                        </a:spcBef>
                        <a:spcAft>
                          <a:spcPts val="0"/>
                        </a:spcAft>
                        <a:buNone/>
                      </a:pPr>
                      <a:r>
                        <a:rPr lang="en"/>
                        <a:t>BACB</a:t>
                      </a:r>
                      <a:endParaRPr/>
                    </a:p>
                  </a:txBody>
                  <a:tcPr marL="91425" marR="91425" marT="91425" marB="91425"/>
                </a:tc>
                <a:tc>
                  <a:txBody>
                    <a:bodyPr/>
                    <a:lstStyle/>
                    <a:p>
                      <a:pPr marL="0" lvl="0" indent="0" algn="l" rtl="0">
                        <a:spcBef>
                          <a:spcPts val="0"/>
                        </a:spcBef>
                        <a:spcAft>
                          <a:spcPts val="0"/>
                        </a:spcAft>
                        <a:buNone/>
                      </a:pPr>
                      <a:r>
                        <a:rPr lang="en"/>
                        <a:t>IBAO</a:t>
                      </a:r>
                      <a:endParaRPr/>
                    </a:p>
                  </a:txBody>
                  <a:tcPr marL="91425" marR="91425" marT="91425" marB="91425"/>
                </a:tc>
                <a:tc>
                  <a:txBody>
                    <a:bodyPr/>
                    <a:lstStyle/>
                    <a:p>
                      <a:pPr marL="0" lvl="0" indent="0" algn="l" rtl="0">
                        <a:spcBef>
                          <a:spcPts val="0"/>
                        </a:spcBef>
                        <a:spcAft>
                          <a:spcPts val="0"/>
                        </a:spcAft>
                        <a:buNone/>
                      </a:pPr>
                      <a:r>
                        <a:rPr lang="en"/>
                        <a:t>QABA</a:t>
                      </a:r>
                      <a:endParaRPr/>
                    </a:p>
                  </a:txBody>
                  <a:tcPr marL="91425" marR="91425" marT="91425" marB="91425"/>
                </a:tc>
                <a:tc>
                  <a:txBody>
                    <a:bodyPr/>
                    <a:lstStyle/>
                    <a:p>
                      <a:pPr marL="0" lvl="0" indent="0" algn="l" rtl="0">
                        <a:spcBef>
                          <a:spcPts val="0"/>
                        </a:spcBef>
                        <a:spcAft>
                          <a:spcPts val="0"/>
                        </a:spcAft>
                        <a:buNone/>
                      </a:pPr>
                      <a:r>
                        <a:rPr lang="en"/>
                        <a:t>BICC</a:t>
                      </a:r>
                      <a:endParaRPr/>
                    </a:p>
                  </a:txBody>
                  <a:tcPr marL="91425" marR="91425" marT="91425" marB="91425"/>
                </a:tc>
                <a:extLst>
                  <a:ext uri="{0D108BD9-81ED-4DB2-BD59-A6C34878D82A}">
                    <a16:rowId xmlns:a16="http://schemas.microsoft.com/office/drawing/2014/main" val="10000"/>
                  </a:ext>
                </a:extLst>
              </a:tr>
              <a:tr h="638825">
                <a:tc>
                  <a:txBody>
                    <a:bodyPr/>
                    <a:lstStyle/>
                    <a:p>
                      <a:pPr marL="0" lvl="0" indent="0" algn="l" rtl="0">
                        <a:spcBef>
                          <a:spcPts val="0"/>
                        </a:spcBef>
                        <a:spcAft>
                          <a:spcPts val="0"/>
                        </a:spcAft>
                        <a:buNone/>
                      </a:pPr>
                      <a:r>
                        <a:rPr lang="en"/>
                        <a:t> Allow group supervision </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Max/group=10</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Max/group= 5</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Up to 50%</a:t>
                      </a:r>
                      <a:endParaRPr/>
                    </a:p>
                    <a:p>
                      <a:pPr marL="0" lvl="0" indent="0" algn="l" rtl="0">
                        <a:spcBef>
                          <a:spcPts val="0"/>
                        </a:spcBef>
                        <a:spcAft>
                          <a:spcPts val="0"/>
                        </a:spcAft>
                        <a:buNone/>
                      </a:pPr>
                      <a:r>
                        <a:rPr lang="en"/>
                        <a:t>Max/group- not stated</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a:t>Not stated</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498050">
                <a:tc>
                  <a:txBody>
                    <a:bodyPr/>
                    <a:lstStyle/>
                    <a:p>
                      <a:pPr marL="0" lvl="0" indent="0" algn="l" rtl="0">
                        <a:spcBef>
                          <a:spcPts val="0"/>
                        </a:spcBef>
                        <a:spcAft>
                          <a:spcPts val="0"/>
                        </a:spcAft>
                        <a:buNone/>
                      </a:pPr>
                      <a:r>
                        <a:rPr lang="en"/>
                        <a:t>Limit on direct service w/clients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Required, max=</a:t>
                      </a:r>
                      <a:endParaRPr/>
                    </a:p>
                    <a:p>
                      <a:pPr marL="0" lvl="0" indent="0" algn="l" rtl="0">
                        <a:lnSpc>
                          <a:spcPct val="115000"/>
                        </a:lnSpc>
                        <a:spcBef>
                          <a:spcPts val="0"/>
                        </a:spcBef>
                        <a:spcAft>
                          <a:spcPts val="0"/>
                        </a:spcAft>
                        <a:buNone/>
                      </a:pPr>
                      <a:r>
                        <a:rPr lang="en"/>
                        <a:t>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40%</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 Not addressed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
                        <a:t>  Max=25%                                                         </a:t>
                      </a:r>
                      <a:endParaRPr/>
                    </a:p>
                    <a:p>
                      <a:pPr marL="0" lvl="0" indent="0" algn="l" rtl="0">
                        <a:lnSpc>
                          <a:spcPct val="115000"/>
                        </a:lnSpc>
                        <a:spcBef>
                          <a:spcPts val="0"/>
                        </a:spcBef>
                        <a:spcAft>
                          <a:spcPts val="0"/>
                        </a:spcAft>
                        <a:buNone/>
                      </a:pPr>
                      <a:r>
                        <a:rPr lang="en"/>
                        <a:t>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473200">
                <a:tc>
                  <a:txBody>
                    <a:bodyPr/>
                    <a:lstStyle/>
                    <a:p>
                      <a:pPr marL="0" lvl="0" indent="0" algn="l" rtl="0">
                        <a:spcBef>
                          <a:spcPts val="0"/>
                        </a:spcBef>
                        <a:spcAft>
                          <a:spcPts val="0"/>
                        </a:spcAft>
                        <a:buNone/>
                      </a:pPr>
                      <a:r>
                        <a:rPr lang="en"/>
                        <a:t>Documentation period</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a:t>1 month</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lnSpc>
                          <a:spcPct val="115000"/>
                        </a:lnSpc>
                        <a:spcBef>
                          <a:spcPts val="0"/>
                        </a:spcBef>
                        <a:spcAft>
                          <a:spcPts val="0"/>
                        </a:spcAft>
                        <a:buNone/>
                      </a:pPr>
                      <a:r>
                        <a:rPr lang="en"/>
                        <a:t>1 month max (could be weekly)</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spcBef>
                          <a:spcPts val="0"/>
                        </a:spcBef>
                        <a:spcAft>
                          <a:spcPts val="0"/>
                        </a:spcAft>
                        <a:buNone/>
                      </a:pPr>
                      <a:r>
                        <a:rPr lang="en"/>
                        <a:t>3 months</a:t>
                      </a:r>
                      <a:endParaRPr/>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algn="l" rtl="0">
                        <a:lnSpc>
                          <a:spcPct val="115000"/>
                        </a:lnSpc>
                        <a:spcBef>
                          <a:spcPts val="0"/>
                        </a:spcBef>
                        <a:spcAft>
                          <a:spcPts val="0"/>
                        </a:spcAft>
                        <a:buNone/>
                      </a:pPr>
                      <a:r>
                        <a:rPr lang="en"/>
                        <a:t>Not stated </a:t>
                      </a:r>
                      <a:endParaRPr/>
                    </a:p>
                  </a:txBody>
                  <a:tcPr marL="91425" marR="91425" marT="91425" marB="91425">
                    <a:lnT w="9525" cap="flat" cmpd="sng">
                      <a:solidFill>
                        <a:srgbClr val="9E9E9E"/>
                      </a:solidFill>
                      <a:prstDash val="solid"/>
                      <a:round/>
                      <a:headEnd type="none" w="sm" len="sm"/>
                      <a:tailEnd type="none" w="sm" len="sm"/>
                    </a:lnT>
                  </a:tcPr>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graphicFrame>
        <p:nvGraphicFramePr>
          <p:cNvPr id="195" name="Google Shape;195;p32"/>
          <p:cNvGraphicFramePr/>
          <p:nvPr/>
        </p:nvGraphicFramePr>
        <p:xfrm>
          <a:off x="392425" y="221620"/>
          <a:ext cx="8263450" cy="3760190"/>
        </p:xfrm>
        <a:graphic>
          <a:graphicData uri="http://schemas.openxmlformats.org/drawingml/2006/table">
            <a:tbl>
              <a:tblPr>
                <a:noFill/>
                <a:tableStyleId>{61286CD6-0E4D-4CDC-BE5B-6F95D71858DF}</a:tableStyleId>
              </a:tblPr>
              <a:tblGrid>
                <a:gridCol w="1581775">
                  <a:extLst>
                    <a:ext uri="{9D8B030D-6E8A-4147-A177-3AD203B41FA5}">
                      <a16:colId xmlns:a16="http://schemas.microsoft.com/office/drawing/2014/main" val="20000"/>
                    </a:ext>
                  </a:extLst>
                </a:gridCol>
                <a:gridCol w="1712800">
                  <a:extLst>
                    <a:ext uri="{9D8B030D-6E8A-4147-A177-3AD203B41FA5}">
                      <a16:colId xmlns:a16="http://schemas.microsoft.com/office/drawing/2014/main" val="20001"/>
                    </a:ext>
                  </a:extLst>
                </a:gridCol>
                <a:gridCol w="1647275">
                  <a:extLst>
                    <a:ext uri="{9D8B030D-6E8A-4147-A177-3AD203B41FA5}">
                      <a16:colId xmlns:a16="http://schemas.microsoft.com/office/drawing/2014/main" val="20002"/>
                    </a:ext>
                  </a:extLst>
                </a:gridCol>
                <a:gridCol w="1647275">
                  <a:extLst>
                    <a:ext uri="{9D8B030D-6E8A-4147-A177-3AD203B41FA5}">
                      <a16:colId xmlns:a16="http://schemas.microsoft.com/office/drawing/2014/main" val="20003"/>
                    </a:ext>
                  </a:extLst>
                </a:gridCol>
                <a:gridCol w="1674325">
                  <a:extLst>
                    <a:ext uri="{9D8B030D-6E8A-4147-A177-3AD203B41FA5}">
                      <a16:colId xmlns:a16="http://schemas.microsoft.com/office/drawing/2014/main" val="20004"/>
                    </a:ext>
                  </a:extLst>
                </a:gridCol>
              </a:tblGrid>
              <a:tr h="407450">
                <a:tc>
                  <a:txBody>
                    <a:bodyPr/>
                    <a:lstStyle/>
                    <a:p>
                      <a:pPr marL="0" lvl="0" indent="0" algn="l" rtl="0">
                        <a:spcBef>
                          <a:spcPts val="0"/>
                        </a:spcBef>
                        <a:spcAft>
                          <a:spcPts val="0"/>
                        </a:spcAft>
                        <a:buNone/>
                      </a:pPr>
                      <a:r>
                        <a:rPr lang="en" b="1" i="1"/>
                        <a:t>Ethics</a:t>
                      </a:r>
                      <a:endParaRPr b="1" i="1"/>
                    </a:p>
                  </a:txBody>
                  <a:tcPr marL="91425" marR="91425" marT="91425" marB="91425"/>
                </a:tc>
                <a:tc>
                  <a:txBody>
                    <a:bodyPr/>
                    <a:lstStyle/>
                    <a:p>
                      <a:pPr marL="0" lvl="0" indent="0" algn="l" rtl="0">
                        <a:spcBef>
                          <a:spcPts val="0"/>
                        </a:spcBef>
                        <a:spcAft>
                          <a:spcPts val="0"/>
                        </a:spcAft>
                        <a:buNone/>
                      </a:pPr>
                      <a:r>
                        <a:rPr lang="en" b="1"/>
                        <a:t>BACB</a:t>
                      </a:r>
                      <a:endParaRPr b="1"/>
                    </a:p>
                  </a:txBody>
                  <a:tcPr marL="91425" marR="91425" marT="91425" marB="91425"/>
                </a:tc>
                <a:tc>
                  <a:txBody>
                    <a:bodyPr/>
                    <a:lstStyle/>
                    <a:p>
                      <a:pPr marL="0" lvl="0" indent="0" algn="l" rtl="0">
                        <a:spcBef>
                          <a:spcPts val="0"/>
                        </a:spcBef>
                        <a:spcAft>
                          <a:spcPts val="0"/>
                        </a:spcAft>
                        <a:buNone/>
                      </a:pPr>
                      <a:r>
                        <a:rPr lang="en" b="1"/>
                        <a:t>IBAO</a:t>
                      </a:r>
                      <a:endParaRPr b="1"/>
                    </a:p>
                  </a:txBody>
                  <a:tcPr marL="91425" marR="91425" marT="91425" marB="91425"/>
                </a:tc>
                <a:tc>
                  <a:txBody>
                    <a:bodyPr/>
                    <a:lstStyle/>
                    <a:p>
                      <a:pPr marL="0" lvl="0" indent="0" algn="l" rtl="0">
                        <a:spcBef>
                          <a:spcPts val="0"/>
                        </a:spcBef>
                        <a:spcAft>
                          <a:spcPts val="0"/>
                        </a:spcAft>
                        <a:buNone/>
                      </a:pPr>
                      <a:r>
                        <a:rPr lang="en" b="1"/>
                        <a:t>QABA</a:t>
                      </a:r>
                      <a:endParaRPr b="1"/>
                    </a:p>
                  </a:txBody>
                  <a:tcPr marL="91425" marR="91425" marT="91425" marB="91425"/>
                </a:tc>
                <a:tc>
                  <a:txBody>
                    <a:bodyPr/>
                    <a:lstStyle/>
                    <a:p>
                      <a:pPr marL="0" lvl="0" indent="0" algn="l" rtl="0">
                        <a:spcBef>
                          <a:spcPts val="0"/>
                        </a:spcBef>
                        <a:spcAft>
                          <a:spcPts val="0"/>
                        </a:spcAft>
                        <a:buNone/>
                      </a:pPr>
                      <a:r>
                        <a:rPr lang="en" b="1"/>
                        <a:t>BICC</a:t>
                      </a:r>
                      <a:endParaRPr b="1"/>
                    </a:p>
                  </a:txBody>
                  <a:tcPr marL="91425" marR="91425" marT="91425" marB="91425"/>
                </a:tc>
                <a:extLst>
                  <a:ext uri="{0D108BD9-81ED-4DB2-BD59-A6C34878D82A}">
                    <a16:rowId xmlns:a16="http://schemas.microsoft.com/office/drawing/2014/main" val="10000"/>
                  </a:ext>
                </a:extLst>
              </a:tr>
              <a:tr h="969475">
                <a:tc>
                  <a:txBody>
                    <a:bodyPr/>
                    <a:lstStyle/>
                    <a:p>
                      <a:pPr marL="0" lvl="0" indent="0" algn="l" rtl="0">
                        <a:spcBef>
                          <a:spcPts val="0"/>
                        </a:spcBef>
                        <a:spcAft>
                          <a:spcPts val="0"/>
                        </a:spcAft>
                        <a:buNone/>
                      </a:pPr>
                      <a:r>
                        <a:rPr lang="en" b="1"/>
                        <a:t>Scope</a:t>
                      </a:r>
                      <a:endParaRPr b="1"/>
                    </a:p>
                  </a:txBody>
                  <a:tcPr marL="91425" marR="91425" marT="91425" marB="91425"/>
                </a:tc>
                <a:tc>
                  <a:txBody>
                    <a:bodyPr/>
                    <a:lstStyle/>
                    <a:p>
                      <a:pPr marL="0" lvl="0" indent="0" algn="l" rtl="0">
                        <a:spcBef>
                          <a:spcPts val="0"/>
                        </a:spcBef>
                        <a:spcAft>
                          <a:spcPts val="0"/>
                        </a:spcAft>
                        <a:buNone/>
                      </a:pPr>
                      <a:r>
                        <a:rPr lang="en"/>
                        <a:t>4 core principles plus 6 topics; 85 items</a:t>
                      </a:r>
                      <a:endParaRPr/>
                    </a:p>
                  </a:txBody>
                  <a:tcPr marL="91425" marR="91425" marT="91425" marB="91425"/>
                </a:tc>
                <a:tc>
                  <a:txBody>
                    <a:bodyPr/>
                    <a:lstStyle/>
                    <a:p>
                      <a:pPr marL="0" lvl="0" indent="0" algn="l" rtl="0">
                        <a:spcBef>
                          <a:spcPts val="0"/>
                        </a:spcBef>
                        <a:spcAft>
                          <a:spcPts val="0"/>
                        </a:spcAft>
                        <a:buNone/>
                      </a:pPr>
                      <a:r>
                        <a:rPr lang="en"/>
                        <a:t>8 topics; 51 items plus 6 steps of Resolving Ethical Issues Using a Problem Solving Model</a:t>
                      </a: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10 topics; 60 items</a:t>
                      </a:r>
                      <a:endParaRPr/>
                    </a:p>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3 topics; 15 items</a:t>
                      </a:r>
                      <a:endParaRPr/>
                    </a:p>
                  </a:txBody>
                  <a:tcPr marL="91425" marR="91425" marT="91425" marB="91425"/>
                </a:tc>
                <a:extLst>
                  <a:ext uri="{0D108BD9-81ED-4DB2-BD59-A6C34878D82A}">
                    <a16:rowId xmlns:a16="http://schemas.microsoft.com/office/drawing/2014/main" val="10001"/>
                  </a:ext>
                </a:extLst>
              </a:tr>
              <a:tr h="969475">
                <a:tc>
                  <a:txBody>
                    <a:bodyPr/>
                    <a:lstStyle/>
                    <a:p>
                      <a:pPr marL="0" lvl="0" indent="0" algn="l" rtl="0">
                        <a:spcBef>
                          <a:spcPts val="0"/>
                        </a:spcBef>
                        <a:spcAft>
                          <a:spcPts val="0"/>
                        </a:spcAft>
                        <a:buNone/>
                      </a:pPr>
                      <a:r>
                        <a:rPr lang="en" b="1"/>
                        <a:t>Ethical standards enforced? </a:t>
                      </a:r>
                      <a:endParaRPr/>
                    </a:p>
                  </a:txBody>
                  <a:tcPr marL="91425" marR="91425" marT="91425" marB="91425"/>
                </a:tc>
                <a:tc>
                  <a:txBody>
                    <a:bodyPr/>
                    <a:lstStyle/>
                    <a:p>
                      <a:pPr marL="0" lvl="0" indent="0" algn="l" rtl="0">
                        <a:spcBef>
                          <a:spcPts val="0"/>
                        </a:spcBef>
                        <a:spcAft>
                          <a:spcPts val="0"/>
                        </a:spcAft>
                        <a:buNone/>
                      </a:pPr>
                      <a:r>
                        <a:rPr lang="en"/>
                        <a:t>Yes; enforcement actions taken &amp; posted online</a:t>
                      </a:r>
                      <a:endParaRPr/>
                    </a:p>
                  </a:txBody>
                  <a:tcPr marL="91425" marR="91425" marT="91425" marB="91425"/>
                </a:tc>
                <a:tc>
                  <a:txBody>
                    <a:bodyPr/>
                    <a:lstStyle/>
                    <a:p>
                      <a:pPr marL="0" lvl="0" indent="0" algn="l" rtl="0">
                        <a:spcBef>
                          <a:spcPts val="0"/>
                        </a:spcBef>
                        <a:spcAft>
                          <a:spcPts val="0"/>
                        </a:spcAft>
                        <a:buNone/>
                      </a:pPr>
                      <a:r>
                        <a:rPr lang="en"/>
                        <a:t>Unable to find  posting of ethical actions taken- emphasis on contextual &amp; contextual analysis </a:t>
                      </a:r>
                      <a:endParaRPr/>
                    </a:p>
                  </a:txBody>
                  <a:tcPr marL="91425" marR="91425" marT="91425" marB="91425"/>
                </a:tc>
                <a:tc>
                  <a:txBody>
                    <a:bodyPr/>
                    <a:lstStyle/>
                    <a:p>
                      <a:pPr marL="0" lvl="0" indent="0" algn="l" rtl="0">
                        <a:spcBef>
                          <a:spcPts val="0"/>
                        </a:spcBef>
                        <a:spcAft>
                          <a:spcPts val="0"/>
                        </a:spcAft>
                        <a:buNone/>
                      </a:pPr>
                      <a:r>
                        <a:rPr lang="en"/>
                        <a:t>Yes; unable to find posting of enforcement actions taken </a:t>
                      </a:r>
                      <a:endParaRPr/>
                    </a:p>
                  </a:txBody>
                  <a:tcPr marL="91425" marR="91425" marT="91425" marB="91425"/>
                </a:tc>
                <a:tc>
                  <a:txBody>
                    <a:bodyPr/>
                    <a:lstStyle/>
                    <a:p>
                      <a:pPr marL="0" lvl="0" indent="0" algn="l" rtl="0">
                        <a:spcBef>
                          <a:spcPts val="0"/>
                        </a:spcBef>
                        <a:spcAft>
                          <a:spcPts val="0"/>
                        </a:spcAft>
                        <a:buNone/>
                      </a:pPr>
                      <a:r>
                        <a:rPr lang="en"/>
                        <a:t>Yes; enforcement actions taken, available online (found 1 possible posting)</a:t>
                      </a:r>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3"/>
          <p:cNvSpPr txBox="1">
            <a:spLocks noGrp="1"/>
          </p:cNvSpPr>
          <p:nvPr>
            <p:ph type="title"/>
          </p:nvPr>
        </p:nvSpPr>
        <p:spPr>
          <a:xfrm>
            <a:off x="729450" y="639381"/>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Ramifications</a:t>
            </a:r>
            <a:endParaRPr dirty="0"/>
          </a:p>
        </p:txBody>
      </p:sp>
      <p:sp>
        <p:nvSpPr>
          <p:cNvPr id="201" name="Google Shape;201;p33"/>
          <p:cNvSpPr txBox="1">
            <a:spLocks noGrp="1"/>
          </p:cNvSpPr>
          <p:nvPr>
            <p:ph type="body" idx="1"/>
          </p:nvPr>
        </p:nvSpPr>
        <p:spPr>
          <a:xfrm>
            <a:off x="725850" y="1174581"/>
            <a:ext cx="7869510" cy="3710928"/>
          </a:xfrm>
          <a:prstGeom prst="rect">
            <a:avLst/>
          </a:prstGeom>
        </p:spPr>
        <p:txBody>
          <a:bodyPr spcFirstLastPara="1" wrap="square" lIns="91425" tIns="91425" rIns="91425" bIns="91425" anchor="t" anchorCtr="0">
            <a:noAutofit/>
          </a:bodyPr>
          <a:lstStyle/>
          <a:p>
            <a:pPr marL="457200" lvl="0" indent="-311150" algn="l" rtl="0">
              <a:spcBef>
                <a:spcPts val="0"/>
              </a:spcBef>
              <a:spcAft>
                <a:spcPts val="0"/>
              </a:spcAft>
              <a:buSzPts val="1300"/>
              <a:buChar char="●"/>
            </a:pPr>
            <a:r>
              <a:rPr lang="en" sz="2000" dirty="0"/>
              <a:t>Colleagues globally must assess how to move forward in protecting ABA consumers</a:t>
            </a:r>
            <a:endParaRPr sz="2000" dirty="0"/>
          </a:p>
          <a:p>
            <a:pPr marL="457200" lvl="0" indent="-311150" algn="l" rtl="0">
              <a:spcBef>
                <a:spcPts val="0"/>
              </a:spcBef>
              <a:spcAft>
                <a:spcPts val="0"/>
              </a:spcAft>
              <a:buSzPts val="1300"/>
              <a:buChar char="●"/>
            </a:pPr>
            <a:r>
              <a:rPr lang="en" sz="2000" dirty="0"/>
              <a:t>Advanced knowledge needed</a:t>
            </a:r>
            <a:endParaRPr sz="2000" dirty="0"/>
          </a:p>
          <a:p>
            <a:pPr marL="914400" lvl="1" indent="-298450" algn="l" rtl="0">
              <a:spcBef>
                <a:spcPts val="0"/>
              </a:spcBef>
              <a:spcAft>
                <a:spcPts val="0"/>
              </a:spcAft>
              <a:buSzPts val="1100"/>
              <a:buChar char="○"/>
            </a:pPr>
            <a:r>
              <a:rPr lang="en" sz="2000" dirty="0"/>
              <a:t>Lobbying government</a:t>
            </a:r>
            <a:endParaRPr sz="2000" dirty="0"/>
          </a:p>
          <a:p>
            <a:pPr marL="914400" lvl="1" indent="-298450" algn="l" rtl="0">
              <a:spcBef>
                <a:spcPts val="0"/>
              </a:spcBef>
              <a:spcAft>
                <a:spcPts val="0"/>
              </a:spcAft>
              <a:buSzPts val="1100"/>
              <a:buChar char="○"/>
            </a:pPr>
            <a:r>
              <a:rPr lang="en" sz="2000" dirty="0"/>
              <a:t>Passing of laws &amp; policies</a:t>
            </a:r>
            <a:endParaRPr sz="2000" dirty="0"/>
          </a:p>
          <a:p>
            <a:pPr marL="914400" lvl="1" indent="-298450" algn="l" rtl="0">
              <a:spcBef>
                <a:spcPts val="0"/>
              </a:spcBef>
              <a:spcAft>
                <a:spcPts val="0"/>
              </a:spcAft>
              <a:buSzPts val="1100"/>
              <a:buChar char="○"/>
            </a:pPr>
            <a:r>
              <a:rPr lang="en" sz="2000" dirty="0"/>
              <a:t>Accreditation</a:t>
            </a:r>
            <a:endParaRPr sz="2000" dirty="0"/>
          </a:p>
          <a:p>
            <a:pPr marL="914400" lvl="1" indent="-298450" algn="l" rtl="0">
              <a:spcBef>
                <a:spcPts val="0"/>
              </a:spcBef>
              <a:spcAft>
                <a:spcPts val="0"/>
              </a:spcAft>
              <a:buSzPts val="1100"/>
              <a:buChar char="○"/>
            </a:pPr>
            <a:r>
              <a:rPr lang="en" sz="2000" dirty="0"/>
              <a:t>Boards to oversee licensure and/or certification</a:t>
            </a:r>
            <a:endParaRPr sz="2000" dirty="0"/>
          </a:p>
          <a:p>
            <a:pPr marL="914400" lvl="1" indent="-298450" algn="l" rtl="0">
              <a:spcBef>
                <a:spcPts val="0"/>
              </a:spcBef>
              <a:spcAft>
                <a:spcPts val="0"/>
              </a:spcAft>
              <a:buSzPts val="1100"/>
              <a:buChar char="○"/>
            </a:pPr>
            <a:r>
              <a:rPr lang="en" sz="2000" dirty="0"/>
              <a:t>Etc.</a:t>
            </a:r>
            <a:endParaRPr sz="2000" dirty="0"/>
          </a:p>
          <a:p>
            <a:pPr marL="457200" lvl="0" indent="-311150" algn="l" rtl="0">
              <a:spcBef>
                <a:spcPts val="0"/>
              </a:spcBef>
              <a:spcAft>
                <a:spcPts val="0"/>
              </a:spcAft>
              <a:buSzPts val="1300"/>
              <a:buChar char="●"/>
            </a:pPr>
            <a:r>
              <a:rPr lang="en" sz="2000" dirty="0"/>
              <a:t>ABAI must consider taking lead on supporting for licensure &amp; certification</a:t>
            </a:r>
            <a:endParaRPr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4"/>
          <p:cNvSpPr txBox="1">
            <a:spLocks noGrp="1"/>
          </p:cNvSpPr>
          <p:nvPr>
            <p:ph type="title"/>
          </p:nvPr>
        </p:nvSpPr>
        <p:spPr>
          <a:xfrm>
            <a:off x="563987" y="621964"/>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What’s ABAI’s role?</a:t>
            </a:r>
            <a:endParaRPr dirty="0"/>
          </a:p>
        </p:txBody>
      </p:sp>
      <p:sp>
        <p:nvSpPr>
          <p:cNvPr id="207" name="Google Shape;207;p34"/>
          <p:cNvSpPr txBox="1">
            <a:spLocks noGrp="1"/>
          </p:cNvSpPr>
          <p:nvPr>
            <p:ph type="body" idx="1"/>
          </p:nvPr>
        </p:nvSpPr>
        <p:spPr>
          <a:xfrm>
            <a:off x="365760" y="1277685"/>
            <a:ext cx="8334103" cy="3546863"/>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400" b="1" dirty="0"/>
              <a:t>What it’s not:</a:t>
            </a:r>
            <a:endParaRPr sz="2400" b="1" dirty="0"/>
          </a:p>
          <a:p>
            <a:pPr marL="0" lvl="0" indent="0" algn="l" rtl="0">
              <a:spcBef>
                <a:spcPts val="1200"/>
              </a:spcBef>
              <a:spcAft>
                <a:spcPts val="0"/>
              </a:spcAft>
              <a:buNone/>
            </a:pPr>
            <a:r>
              <a:rPr lang="en" sz="2400" dirty="0"/>
              <a:t>	-Control everything</a:t>
            </a:r>
            <a:endParaRPr sz="2400" dirty="0"/>
          </a:p>
          <a:p>
            <a:pPr marL="0" lvl="0" indent="0" algn="l" rtl="0">
              <a:spcBef>
                <a:spcPts val="1200"/>
              </a:spcBef>
              <a:spcAft>
                <a:spcPts val="0"/>
              </a:spcAft>
              <a:buNone/>
            </a:pPr>
            <a:r>
              <a:rPr lang="en" sz="2400" dirty="0"/>
              <a:t>	-Issue credentials</a:t>
            </a:r>
            <a:endParaRPr sz="2400" dirty="0"/>
          </a:p>
          <a:p>
            <a:pPr marL="0" lvl="0" indent="0" algn="l" rtl="0">
              <a:spcBef>
                <a:spcPts val="1200"/>
              </a:spcBef>
              <a:spcAft>
                <a:spcPts val="0"/>
              </a:spcAft>
              <a:buNone/>
            </a:pPr>
            <a:r>
              <a:rPr lang="en" sz="2400" dirty="0"/>
              <a:t>	-Tell behavior analyst and behavior analytic 			organizations what to do</a:t>
            </a:r>
            <a:endParaRPr sz="2400" dirty="0"/>
          </a:p>
          <a:p>
            <a:pPr marL="0" lvl="0" indent="0" algn="l" rtl="0">
              <a:spcBef>
                <a:spcPts val="1200"/>
              </a:spcBef>
              <a:spcAft>
                <a:spcPts val="0"/>
              </a:spcAft>
              <a:buNone/>
            </a:pPr>
            <a:r>
              <a:rPr lang="en" sz="1600" dirty="0"/>
              <a:t>	</a:t>
            </a:r>
            <a:endParaRPr sz="1600"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5"/>
          <p:cNvSpPr txBox="1">
            <a:spLocks noGrp="1"/>
          </p:cNvSpPr>
          <p:nvPr>
            <p:ph type="title"/>
          </p:nvPr>
        </p:nvSpPr>
        <p:spPr>
          <a:xfrm>
            <a:off x="555278" y="690234"/>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What’s ABAI’s role?</a:t>
            </a:r>
            <a:endParaRPr dirty="0"/>
          </a:p>
        </p:txBody>
      </p:sp>
      <p:sp>
        <p:nvSpPr>
          <p:cNvPr id="213" name="Google Shape;213;p35"/>
          <p:cNvSpPr txBox="1">
            <a:spLocks noGrp="1"/>
          </p:cNvSpPr>
          <p:nvPr>
            <p:ph type="body" idx="1"/>
          </p:nvPr>
        </p:nvSpPr>
        <p:spPr>
          <a:xfrm>
            <a:off x="426720" y="1225434"/>
            <a:ext cx="8316686" cy="3625239"/>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2400" b="1" dirty="0"/>
              <a:t>What it is:</a:t>
            </a:r>
            <a:endParaRPr sz="2400" b="1" dirty="0"/>
          </a:p>
          <a:p>
            <a:pPr marL="0" lvl="0" indent="0" algn="l" rtl="0">
              <a:spcBef>
                <a:spcPts val="1200"/>
              </a:spcBef>
              <a:spcAft>
                <a:spcPts val="0"/>
              </a:spcAft>
              <a:buNone/>
            </a:pPr>
            <a:r>
              <a:rPr lang="en" sz="1516" dirty="0"/>
              <a:t>	</a:t>
            </a:r>
            <a:r>
              <a:rPr lang="en" sz="2400" dirty="0"/>
              <a:t>-Advise behavior analysts, upon request (c.f., ABAI Licensing Committee)</a:t>
            </a:r>
            <a:endParaRPr sz="2400" dirty="0"/>
          </a:p>
          <a:p>
            <a:pPr marL="0" lvl="0" indent="0" algn="l" rtl="0">
              <a:spcBef>
                <a:spcPts val="1200"/>
              </a:spcBef>
              <a:spcAft>
                <a:spcPts val="0"/>
              </a:spcAft>
              <a:buNone/>
            </a:pPr>
            <a:r>
              <a:rPr lang="en" sz="2400" dirty="0"/>
              <a:t>	-Provide technical assistance</a:t>
            </a:r>
            <a:endParaRPr sz="2400" dirty="0"/>
          </a:p>
          <a:p>
            <a:pPr marL="0" lvl="0" indent="0" algn="l" rtl="0">
              <a:spcBef>
                <a:spcPts val="1200"/>
              </a:spcBef>
              <a:spcAft>
                <a:spcPts val="0"/>
              </a:spcAft>
              <a:buNone/>
            </a:pPr>
            <a:r>
              <a:rPr lang="en" sz="2400" dirty="0"/>
              <a:t>	-Promote high quality, ethical practice of behavior analysis </a:t>
            </a:r>
            <a:endParaRPr sz="2400" dirty="0"/>
          </a:p>
          <a:p>
            <a:pPr marL="0" lvl="0" indent="0" algn="l" rtl="0">
              <a:spcBef>
                <a:spcPts val="1200"/>
              </a:spcBef>
              <a:spcAft>
                <a:spcPts val="0"/>
              </a:spcAft>
              <a:buNone/>
            </a:pPr>
            <a:r>
              <a:rPr lang="en" sz="2400" dirty="0"/>
              <a:t>	-Be a catalyst for the development of various components of effective, efficient, valid credentialing of behavior analysts</a:t>
            </a:r>
            <a:endParaRPr sz="2400" dirty="0"/>
          </a:p>
          <a:p>
            <a:pPr marL="0" lvl="0" indent="0" algn="l" rtl="0">
              <a:spcBef>
                <a:spcPts val="1200"/>
              </a:spcBef>
              <a:spcAft>
                <a:spcPts val="0"/>
              </a:spcAft>
              <a:buNone/>
            </a:pPr>
            <a:r>
              <a:rPr lang="en" dirty="0"/>
              <a:t>	</a:t>
            </a:r>
            <a:endParaRPr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6"/>
          <p:cNvSpPr txBox="1">
            <a:spLocks noGrp="1"/>
          </p:cNvSpPr>
          <p:nvPr>
            <p:ph type="title"/>
          </p:nvPr>
        </p:nvSpPr>
        <p:spPr>
          <a:xfrm>
            <a:off x="727650" y="787427"/>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dirty="0"/>
              <a:t>Our Recommended Actionable Items for ABAI</a:t>
            </a:r>
            <a:endParaRPr dirty="0"/>
          </a:p>
        </p:txBody>
      </p:sp>
      <p:sp>
        <p:nvSpPr>
          <p:cNvPr id="219" name="Google Shape;219;p36"/>
          <p:cNvSpPr txBox="1">
            <a:spLocks noGrp="1"/>
          </p:cNvSpPr>
          <p:nvPr>
            <p:ph type="body" idx="1"/>
          </p:nvPr>
        </p:nvSpPr>
        <p:spPr>
          <a:xfrm>
            <a:off x="727650" y="1322626"/>
            <a:ext cx="7928670" cy="3615133"/>
          </a:xfrm>
          <a:prstGeom prst="rect">
            <a:avLst/>
          </a:prstGeom>
        </p:spPr>
        <p:txBody>
          <a:bodyPr spcFirstLastPara="1" wrap="square" lIns="91425" tIns="91425" rIns="91425" bIns="91425" anchor="t" anchorCtr="0">
            <a:noAutofit/>
          </a:bodyPr>
          <a:lstStyle/>
          <a:p>
            <a:pPr marL="457200" lvl="0" indent="-335280" algn="l" rtl="0">
              <a:lnSpc>
                <a:spcPct val="100000"/>
              </a:lnSpc>
              <a:spcBef>
                <a:spcPts val="0"/>
              </a:spcBef>
              <a:spcAft>
                <a:spcPts val="0"/>
              </a:spcAft>
              <a:buClr>
                <a:srgbClr val="000000"/>
              </a:buClr>
              <a:buSzPct val="100000"/>
              <a:buFont typeface="Raleway"/>
              <a:buAutoNum type="arabicPeriod"/>
            </a:pPr>
            <a:r>
              <a:rPr lang="en" sz="2100" dirty="0">
                <a:solidFill>
                  <a:srgbClr val="000000"/>
                </a:solidFill>
                <a:latin typeface="Raleway"/>
                <a:ea typeface="Raleway"/>
                <a:cs typeface="Raleway"/>
                <a:sym typeface="Raleway"/>
              </a:rPr>
              <a:t>Create a systematic data collection procedure to analyze challenges, current policies, steps being taken, etc. for global protection of consumers</a:t>
            </a:r>
            <a:endParaRPr sz="2100" dirty="0">
              <a:solidFill>
                <a:srgbClr val="000000"/>
              </a:solidFill>
              <a:latin typeface="Raleway"/>
              <a:ea typeface="Raleway"/>
              <a:cs typeface="Raleway"/>
              <a:sym typeface="Raleway"/>
            </a:endParaRPr>
          </a:p>
          <a:p>
            <a:pPr marL="579120" lvl="1" indent="0" algn="l" rtl="0">
              <a:lnSpc>
                <a:spcPct val="100000"/>
              </a:lnSpc>
              <a:spcBef>
                <a:spcPts val="0"/>
              </a:spcBef>
              <a:spcAft>
                <a:spcPts val="0"/>
              </a:spcAft>
              <a:buClr>
                <a:srgbClr val="000000"/>
              </a:buClr>
              <a:buSzPct val="100000"/>
              <a:buNone/>
            </a:pPr>
            <a:r>
              <a:rPr lang="en" sz="2100" dirty="0">
                <a:solidFill>
                  <a:srgbClr val="000000"/>
                </a:solidFill>
                <a:latin typeface="Raleway"/>
                <a:ea typeface="Raleway"/>
                <a:cs typeface="Raleway"/>
                <a:sym typeface="Raleway"/>
              </a:rPr>
              <a:t>-Provide support for collecting this information locally</a:t>
            </a:r>
            <a:endParaRPr sz="2100" dirty="0">
              <a:solidFill>
                <a:srgbClr val="000000"/>
              </a:solidFill>
              <a:latin typeface="Raleway"/>
              <a:ea typeface="Raleway"/>
              <a:cs typeface="Raleway"/>
              <a:sym typeface="Raleway"/>
            </a:endParaRPr>
          </a:p>
          <a:p>
            <a:pPr marL="457200" lvl="0" indent="-335280" algn="l" rtl="0">
              <a:lnSpc>
                <a:spcPct val="100000"/>
              </a:lnSpc>
              <a:spcBef>
                <a:spcPts val="0"/>
              </a:spcBef>
              <a:spcAft>
                <a:spcPts val="0"/>
              </a:spcAft>
              <a:buClr>
                <a:srgbClr val="000000"/>
              </a:buClr>
              <a:buSzPct val="100000"/>
              <a:buFont typeface="Raleway"/>
              <a:buAutoNum type="arabicPeriod"/>
            </a:pPr>
            <a:r>
              <a:rPr lang="en" sz="2100" dirty="0">
                <a:solidFill>
                  <a:srgbClr val="000000"/>
                </a:solidFill>
                <a:latin typeface="Raleway"/>
                <a:ea typeface="Raleway"/>
                <a:cs typeface="Raleway"/>
                <a:sym typeface="Raleway"/>
              </a:rPr>
              <a:t>Disseminate public-facing report on findings to support colleagues who have not formed affiliate chapters</a:t>
            </a:r>
            <a:endParaRPr sz="2100" dirty="0">
              <a:solidFill>
                <a:srgbClr val="000000"/>
              </a:solidFill>
              <a:latin typeface="Raleway"/>
              <a:ea typeface="Raleway"/>
              <a:cs typeface="Raleway"/>
              <a:sym typeface="Raleway"/>
            </a:endParaRPr>
          </a:p>
          <a:p>
            <a:pPr marL="457200" lvl="0" indent="-335280" algn="l" rtl="0">
              <a:lnSpc>
                <a:spcPct val="100000"/>
              </a:lnSpc>
              <a:spcBef>
                <a:spcPts val="0"/>
              </a:spcBef>
              <a:spcAft>
                <a:spcPts val="0"/>
              </a:spcAft>
              <a:buClr>
                <a:srgbClr val="000000"/>
              </a:buClr>
              <a:buSzPct val="100000"/>
              <a:buFont typeface="Raleway"/>
              <a:buAutoNum type="arabicPeriod"/>
            </a:pPr>
            <a:r>
              <a:rPr lang="en" sz="2100" dirty="0">
                <a:solidFill>
                  <a:srgbClr val="000000"/>
                </a:solidFill>
                <a:latin typeface="Raleway"/>
                <a:ea typeface="Raleway"/>
                <a:cs typeface="Raleway"/>
                <a:sym typeface="Raleway"/>
              </a:rPr>
              <a:t>Support &amp; training sessions for colleagues globally who are seeking to form oversight organizations</a:t>
            </a:r>
            <a:endParaRPr sz="2100" dirty="0">
              <a:solidFill>
                <a:srgbClr val="000000"/>
              </a:solidFill>
              <a:latin typeface="Raleway"/>
              <a:ea typeface="Raleway"/>
              <a:cs typeface="Raleway"/>
              <a:sym typeface="Raleway"/>
            </a:endParaRPr>
          </a:p>
          <a:p>
            <a:pPr marL="457200" lvl="0" indent="-335280" algn="l" rtl="0">
              <a:lnSpc>
                <a:spcPct val="100000"/>
              </a:lnSpc>
              <a:spcBef>
                <a:spcPts val="0"/>
              </a:spcBef>
              <a:spcAft>
                <a:spcPts val="0"/>
              </a:spcAft>
              <a:buClr>
                <a:srgbClr val="000000"/>
              </a:buClr>
              <a:buSzPct val="100000"/>
              <a:buFont typeface="Raleway"/>
              <a:buAutoNum type="arabicPeriod"/>
            </a:pPr>
            <a:r>
              <a:rPr lang="en" sz="2100" dirty="0">
                <a:solidFill>
                  <a:srgbClr val="000000"/>
                </a:solidFill>
                <a:latin typeface="Raleway"/>
                <a:ea typeface="Raleway"/>
                <a:cs typeface="Raleway"/>
                <a:sym typeface="Raleway"/>
              </a:rPr>
              <a:t>FUTURE:</a:t>
            </a:r>
            <a:endParaRPr sz="2100" dirty="0">
              <a:solidFill>
                <a:srgbClr val="000000"/>
              </a:solidFill>
              <a:latin typeface="Raleway"/>
              <a:ea typeface="Raleway"/>
              <a:cs typeface="Raleway"/>
              <a:sym typeface="Raleway"/>
            </a:endParaRPr>
          </a:p>
          <a:p>
            <a:pPr marL="579120" lvl="1" indent="0" algn="l" rtl="0">
              <a:lnSpc>
                <a:spcPct val="100000"/>
              </a:lnSpc>
              <a:spcBef>
                <a:spcPts val="0"/>
              </a:spcBef>
              <a:spcAft>
                <a:spcPts val="0"/>
              </a:spcAft>
              <a:buClr>
                <a:srgbClr val="000000"/>
              </a:buClr>
              <a:buSzPct val="100000"/>
              <a:buNone/>
            </a:pPr>
            <a:r>
              <a:rPr lang="en" sz="2100" dirty="0">
                <a:solidFill>
                  <a:srgbClr val="000000"/>
                </a:solidFill>
                <a:latin typeface="Raleway"/>
                <a:ea typeface="Raleway"/>
                <a:cs typeface="Raleway"/>
                <a:sym typeface="Raleway"/>
              </a:rPr>
              <a:t>Based on meta-analysis of reports, create global standards for oversight organizations</a:t>
            </a:r>
            <a:endParaRPr sz="2100" dirty="0">
              <a:latin typeface="Raleway"/>
              <a:ea typeface="Raleway"/>
              <a:cs typeface="Raleway"/>
              <a:sym typeface="Raleway"/>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7"/>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What’s the primary role of behavior analyst credentialing?</a:t>
            </a:r>
            <a:endParaRPr/>
          </a:p>
        </p:txBody>
      </p:sp>
      <p:sp>
        <p:nvSpPr>
          <p:cNvPr id="225" name="Google Shape;225;p37"/>
          <p:cNvSpPr txBox="1">
            <a:spLocks noGrp="1"/>
          </p:cNvSpPr>
          <p:nvPr>
            <p:ph type="body" idx="1"/>
          </p:nvPr>
        </p:nvSpPr>
        <p:spPr>
          <a:xfrm>
            <a:off x="729450" y="2078875"/>
            <a:ext cx="7688700" cy="2917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sz="1516"/>
          </a:p>
          <a:p>
            <a:pPr marL="0" lvl="0" indent="0" algn="l" rtl="0">
              <a:spcBef>
                <a:spcPts val="1200"/>
              </a:spcBef>
              <a:spcAft>
                <a:spcPts val="0"/>
              </a:spcAft>
              <a:buNone/>
            </a:pPr>
            <a:r>
              <a:rPr lang="en" sz="1716" b="1"/>
              <a:t>Protect the public!!</a:t>
            </a:r>
            <a:endParaRPr sz="1716" b="1"/>
          </a:p>
          <a:p>
            <a:pPr marL="0" lvl="0" indent="0" algn="l" rtl="0">
              <a:spcBef>
                <a:spcPts val="1200"/>
              </a:spcBef>
              <a:spcAft>
                <a:spcPts val="0"/>
              </a:spcAft>
              <a:buNone/>
            </a:pPr>
            <a:r>
              <a:rPr lang="en"/>
              <a:t>	</a:t>
            </a:r>
            <a:endParaRPr/>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67FE8-3ABD-56E6-2EF2-AEE9DAB35A2C}"/>
              </a:ext>
            </a:extLst>
          </p:cNvPr>
          <p:cNvSpPr>
            <a:spLocks noGrp="1"/>
          </p:cNvSpPr>
          <p:nvPr>
            <p:ph type="title"/>
          </p:nvPr>
        </p:nvSpPr>
        <p:spPr>
          <a:xfrm>
            <a:off x="633656" y="578421"/>
            <a:ext cx="7688700" cy="535200"/>
          </a:xfrm>
        </p:spPr>
        <p:txBody>
          <a:bodyPr>
            <a:normAutofit fontScale="90000"/>
          </a:bodyPr>
          <a:lstStyle/>
          <a:p>
            <a:r>
              <a:rPr lang="en-US" dirty="0"/>
              <a:t>Caveats/disclaimers:</a:t>
            </a:r>
            <a:br>
              <a:rPr lang="en-US" dirty="0"/>
            </a:br>
            <a:endParaRPr lang="en-US" dirty="0"/>
          </a:p>
        </p:txBody>
      </p:sp>
      <p:sp>
        <p:nvSpPr>
          <p:cNvPr id="3" name="Text Placeholder 2">
            <a:extLst>
              <a:ext uri="{FF2B5EF4-FFF2-40B4-BE49-F238E27FC236}">
                <a16:creationId xmlns:a16="http://schemas.microsoft.com/office/drawing/2014/main" id="{C995B6D7-D706-789B-3931-47B736D84959}"/>
              </a:ext>
            </a:extLst>
          </p:cNvPr>
          <p:cNvSpPr>
            <a:spLocks noGrp="1"/>
          </p:cNvSpPr>
          <p:nvPr>
            <p:ph type="body" idx="1"/>
          </p:nvPr>
        </p:nvSpPr>
        <p:spPr>
          <a:xfrm>
            <a:off x="727650" y="1441200"/>
            <a:ext cx="7688700" cy="2261100"/>
          </a:xfrm>
        </p:spPr>
        <p:txBody>
          <a:bodyPr>
            <a:normAutofit lnSpcReduction="10000"/>
          </a:bodyPr>
          <a:lstStyle/>
          <a:p>
            <a:pPr marL="514350" indent="-514350">
              <a:buAutoNum type="arabicPeriod"/>
            </a:pPr>
            <a:r>
              <a:rPr lang="en-US" sz="2400" dirty="0"/>
              <a:t>The opinions are those of the presenters and not necessarily those of any organization with which they are associated.</a:t>
            </a:r>
          </a:p>
          <a:p>
            <a:pPr marL="514350" indent="-514350">
              <a:buAutoNum type="arabicPeriod"/>
            </a:pPr>
            <a:r>
              <a:rPr lang="en-US" sz="2400" dirty="0"/>
              <a:t>The presentations are provided for educational purposes and are not legal counsel.</a:t>
            </a:r>
          </a:p>
          <a:p>
            <a:pPr marL="146050" indent="0">
              <a:buNone/>
            </a:pPr>
            <a:endParaRPr lang="en-US" dirty="0"/>
          </a:p>
        </p:txBody>
      </p:sp>
    </p:spTree>
    <p:extLst>
      <p:ext uri="{BB962C8B-B14F-4D97-AF65-F5344CB8AC3E}">
        <p14:creationId xmlns:p14="http://schemas.microsoft.com/office/powerpoint/2010/main" val="3408197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xfrm>
            <a:off x="729450" y="548075"/>
            <a:ext cx="7688700" cy="3330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2500" dirty="0">
              <a:solidFill>
                <a:schemeClr val="accent1"/>
              </a:solidFill>
              <a:latin typeface="Lato"/>
              <a:ea typeface="Lato"/>
              <a:cs typeface="Lato"/>
              <a:sym typeface="Lato"/>
            </a:endParaRPr>
          </a:p>
          <a:p>
            <a:pPr marL="0" lvl="0" indent="0" algn="l" rtl="0">
              <a:lnSpc>
                <a:spcPct val="115000"/>
              </a:lnSpc>
              <a:spcBef>
                <a:spcPts val="1200"/>
              </a:spcBef>
              <a:spcAft>
                <a:spcPts val="0"/>
              </a:spcAft>
              <a:buNone/>
            </a:pPr>
            <a:r>
              <a:rPr lang="en" sz="2500" dirty="0">
                <a:solidFill>
                  <a:schemeClr val="accent1"/>
                </a:solidFill>
                <a:latin typeface="Lato"/>
                <a:ea typeface="Lato"/>
                <a:cs typeface="Lato"/>
                <a:sym typeface="Lato"/>
              </a:rPr>
              <a:t>What is credentialing </a:t>
            </a:r>
            <a:endParaRPr sz="2500" dirty="0">
              <a:solidFill>
                <a:schemeClr val="accent1"/>
              </a:solidFill>
              <a:latin typeface="Lato"/>
              <a:ea typeface="Lato"/>
              <a:cs typeface="Lato"/>
              <a:sym typeface="Lato"/>
            </a:endParaRPr>
          </a:p>
          <a:p>
            <a:pPr marL="2743200" lvl="0" indent="457200" algn="l" rtl="0">
              <a:lnSpc>
                <a:spcPct val="115000"/>
              </a:lnSpc>
              <a:spcBef>
                <a:spcPts val="1200"/>
              </a:spcBef>
              <a:spcAft>
                <a:spcPts val="0"/>
              </a:spcAft>
              <a:buNone/>
            </a:pPr>
            <a:r>
              <a:rPr lang="en" sz="2500" dirty="0">
                <a:solidFill>
                  <a:schemeClr val="accent1"/>
                </a:solidFill>
                <a:latin typeface="Lato"/>
                <a:ea typeface="Lato"/>
                <a:cs typeface="Lato"/>
                <a:sym typeface="Lato"/>
              </a:rPr>
              <a:t>and </a:t>
            </a:r>
            <a:endParaRPr sz="2500" dirty="0">
              <a:solidFill>
                <a:schemeClr val="accent1"/>
              </a:solidFill>
              <a:latin typeface="Lato"/>
              <a:ea typeface="Lato"/>
              <a:cs typeface="Lato"/>
              <a:sym typeface="Lato"/>
            </a:endParaRPr>
          </a:p>
          <a:p>
            <a:pPr marL="4114800" lvl="0" indent="457200" algn="l" rtl="0">
              <a:lnSpc>
                <a:spcPct val="115000"/>
              </a:lnSpc>
              <a:spcBef>
                <a:spcPts val="1200"/>
              </a:spcBef>
              <a:spcAft>
                <a:spcPts val="1200"/>
              </a:spcAft>
              <a:buNone/>
            </a:pPr>
            <a:r>
              <a:rPr lang="en" sz="2500" dirty="0">
                <a:solidFill>
                  <a:schemeClr val="accent1"/>
                </a:solidFill>
                <a:latin typeface="Lato"/>
                <a:ea typeface="Lato"/>
                <a:cs typeface="Lato"/>
                <a:sym typeface="Lato"/>
              </a:rPr>
              <a:t>Why is it important?</a:t>
            </a:r>
            <a:endParaRPr sz="3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xfrm>
            <a:off x="634575" y="548075"/>
            <a:ext cx="7688700" cy="769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dirty="0"/>
              <a:t>What is credentialing?</a:t>
            </a:r>
            <a:endParaRPr dirty="0"/>
          </a:p>
        </p:txBody>
      </p:sp>
      <p:sp>
        <p:nvSpPr>
          <p:cNvPr id="105" name="Google Shape;105;p16"/>
          <p:cNvSpPr txBox="1">
            <a:spLocks noGrp="1"/>
          </p:cNvSpPr>
          <p:nvPr>
            <p:ph type="body" idx="1"/>
          </p:nvPr>
        </p:nvSpPr>
        <p:spPr>
          <a:xfrm>
            <a:off x="727650" y="1372700"/>
            <a:ext cx="7688700" cy="3707700"/>
          </a:xfrm>
          <a:prstGeom prst="rect">
            <a:avLst/>
          </a:prstGeom>
        </p:spPr>
        <p:txBody>
          <a:bodyPr spcFirstLastPara="1" wrap="square" lIns="91425" tIns="91425" rIns="91425" bIns="91425" anchor="t" anchorCtr="0">
            <a:normAutofit fontScale="85000" lnSpcReduction="10000"/>
          </a:bodyPr>
          <a:lstStyle/>
          <a:p>
            <a:pPr marL="0" lvl="0" indent="0" algn="l" rtl="0">
              <a:spcBef>
                <a:spcPts val="0"/>
              </a:spcBef>
              <a:spcAft>
                <a:spcPts val="0"/>
              </a:spcAft>
              <a:buNone/>
            </a:pPr>
            <a:r>
              <a:rPr lang="en" sz="2800" dirty="0"/>
              <a:t>In general, credentialing:</a:t>
            </a:r>
            <a:endParaRPr sz="2800" dirty="0"/>
          </a:p>
          <a:p>
            <a:pPr marL="0" lvl="0" indent="0" algn="l" rtl="0">
              <a:spcBef>
                <a:spcPts val="1200"/>
              </a:spcBef>
              <a:spcAft>
                <a:spcPts val="0"/>
              </a:spcAft>
              <a:buNone/>
            </a:pPr>
            <a:r>
              <a:rPr lang="en" sz="2800" dirty="0"/>
              <a:t>	A formalized way to communicate about the qualifications AND presumed expertise of someone- </a:t>
            </a:r>
            <a:endParaRPr sz="2800" dirty="0"/>
          </a:p>
          <a:p>
            <a:pPr marL="0" lvl="0" indent="0" algn="l" rtl="0">
              <a:spcBef>
                <a:spcPts val="1200"/>
              </a:spcBef>
              <a:spcAft>
                <a:spcPts val="0"/>
              </a:spcAft>
              <a:buNone/>
            </a:pPr>
            <a:r>
              <a:rPr lang="en" dirty="0"/>
              <a:t>		</a:t>
            </a:r>
            <a:r>
              <a:rPr lang="en" sz="3600" dirty="0"/>
              <a:t>a </a:t>
            </a:r>
            <a:r>
              <a:rPr lang="en" sz="3600" dirty="0" err="1"/>
              <a:t>certificant</a:t>
            </a:r>
            <a:endParaRPr sz="3600" dirty="0"/>
          </a:p>
          <a:p>
            <a:pPr marL="0" lvl="0" indent="0" algn="l" rtl="0">
              <a:spcBef>
                <a:spcPts val="1200"/>
              </a:spcBef>
              <a:spcAft>
                <a:spcPts val="0"/>
              </a:spcAft>
              <a:buNone/>
            </a:pPr>
            <a:endParaRPr dirty="0"/>
          </a:p>
          <a:p>
            <a:pPr marL="0" lvl="0" indent="0" algn="l" rtl="0">
              <a:spcBef>
                <a:spcPts val="1200"/>
              </a:spcBef>
              <a:spcAft>
                <a:spcPts val="0"/>
              </a:spcAft>
              <a:buNone/>
            </a:pPr>
            <a:endParaRPr dirty="0"/>
          </a:p>
          <a:p>
            <a:pPr marL="0" lvl="0" indent="0" algn="l" rtl="0">
              <a:spcBef>
                <a:spcPts val="1200"/>
              </a:spcBef>
              <a:spcAft>
                <a:spcPts val="0"/>
              </a:spcAft>
              <a:buNone/>
            </a:pPr>
            <a:r>
              <a:rPr lang="en" dirty="0"/>
              <a:t>			</a:t>
            </a:r>
            <a:endParaRPr dirty="0"/>
          </a:p>
          <a:p>
            <a:pPr marL="0" lvl="0" indent="0" algn="l" rtl="0">
              <a:spcBef>
                <a:spcPts val="1200"/>
              </a:spcBef>
              <a:spcAft>
                <a:spcPts val="1200"/>
              </a:spcAft>
              <a:buNone/>
            </a:pPr>
            <a:r>
              <a:rPr lang="en" dirty="0"/>
              <a:t>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xfrm>
            <a:off x="727650" y="5808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is credentialing?</a:t>
            </a:r>
            <a:endParaRPr/>
          </a:p>
          <a:p>
            <a:pPr marL="0" lvl="0" indent="0" algn="l" rtl="0">
              <a:spcBef>
                <a:spcPts val="0"/>
              </a:spcBef>
              <a:spcAft>
                <a:spcPts val="0"/>
              </a:spcAft>
              <a:buNone/>
            </a:pPr>
            <a:endParaRPr/>
          </a:p>
        </p:txBody>
      </p:sp>
      <p:sp>
        <p:nvSpPr>
          <p:cNvPr id="111" name="Google Shape;111;p17"/>
          <p:cNvSpPr txBox="1">
            <a:spLocks noGrp="1"/>
          </p:cNvSpPr>
          <p:nvPr>
            <p:ph type="body" idx="1"/>
          </p:nvPr>
        </p:nvSpPr>
        <p:spPr>
          <a:xfrm>
            <a:off x="505097" y="1116050"/>
            <a:ext cx="8238309" cy="37641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sz="2800" dirty="0"/>
              <a:t>Multiple forms of professional credentialing-</a:t>
            </a:r>
            <a:endParaRPr sz="2800" dirty="0"/>
          </a:p>
          <a:p>
            <a:pPr marL="0" lvl="0" indent="0" algn="l" rtl="0">
              <a:spcBef>
                <a:spcPts val="1200"/>
              </a:spcBef>
              <a:spcAft>
                <a:spcPts val="0"/>
              </a:spcAft>
              <a:buNone/>
            </a:pPr>
            <a:r>
              <a:rPr lang="en" sz="2800" dirty="0"/>
              <a:t>Frequently encountered forms of credentialing;</a:t>
            </a:r>
            <a:endParaRPr sz="2800" dirty="0"/>
          </a:p>
          <a:p>
            <a:pPr marL="0" lvl="0" indent="0" algn="l" rtl="0">
              <a:spcBef>
                <a:spcPts val="1200"/>
              </a:spcBef>
              <a:spcAft>
                <a:spcPts val="0"/>
              </a:spcAft>
              <a:buNone/>
            </a:pPr>
            <a:r>
              <a:rPr lang="en" sz="2800" b="1" dirty="0"/>
              <a:t>      Registration</a:t>
            </a:r>
            <a:endParaRPr sz="2800" b="1" dirty="0"/>
          </a:p>
          <a:p>
            <a:pPr marL="0" lvl="0" indent="0" algn="l" rtl="0">
              <a:spcBef>
                <a:spcPts val="1200"/>
              </a:spcBef>
              <a:spcAft>
                <a:spcPts val="0"/>
              </a:spcAft>
              <a:buNone/>
            </a:pPr>
            <a:r>
              <a:rPr lang="en" sz="2800" b="1" dirty="0"/>
              <a:t>      Certification</a:t>
            </a:r>
            <a:r>
              <a:rPr lang="en" sz="2800" dirty="0"/>
              <a:t> </a:t>
            </a:r>
            <a:endParaRPr sz="2800" dirty="0"/>
          </a:p>
          <a:p>
            <a:pPr marL="0" lvl="0" indent="0" algn="l" rtl="0">
              <a:spcBef>
                <a:spcPts val="1200"/>
              </a:spcBef>
              <a:spcAft>
                <a:spcPts val="0"/>
              </a:spcAft>
              <a:buNone/>
            </a:pPr>
            <a:r>
              <a:rPr lang="en" sz="2800" b="1" dirty="0"/>
              <a:t>      Licensure/ registration </a:t>
            </a:r>
            <a:r>
              <a:rPr lang="en" sz="2800" dirty="0"/>
              <a:t>in sense used in UK, Canada, India, </a:t>
            </a:r>
            <a:r>
              <a:rPr lang="en" sz="2800" dirty="0" err="1"/>
              <a:t>etc</a:t>
            </a:r>
            <a:br>
              <a:rPr lang="en" dirty="0"/>
            </a:br>
            <a:endParaRPr dirty="0"/>
          </a:p>
          <a:p>
            <a:pPr marL="0" lvl="0" indent="0" algn="l" rtl="0">
              <a:spcBef>
                <a:spcPts val="1200"/>
              </a:spcBef>
              <a:spcAft>
                <a:spcPts val="0"/>
              </a:spcAft>
              <a:buNone/>
            </a:pPr>
            <a:r>
              <a:rPr lang="en" sz="3100" b="1" dirty="0"/>
              <a:t>NOTE: great variability within each type of credentialing</a:t>
            </a:r>
            <a:endParaRPr sz="3100" b="1" dirty="0"/>
          </a:p>
          <a:p>
            <a:pPr marL="0" lvl="0" indent="0" algn="l" rtl="0">
              <a:spcBef>
                <a:spcPts val="1200"/>
              </a:spcBef>
              <a:spcAft>
                <a:spcPts val="1200"/>
              </a:spcAft>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8"/>
          <p:cNvSpPr txBox="1">
            <a:spLocks noGrp="1"/>
          </p:cNvSpPr>
          <p:nvPr>
            <p:ph type="body" idx="1"/>
          </p:nvPr>
        </p:nvSpPr>
        <p:spPr>
          <a:xfrm>
            <a:off x="330925" y="1116050"/>
            <a:ext cx="8342811" cy="40275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2400" b="1" dirty="0"/>
              <a:t>Common basic requirements of professional credentialing?</a:t>
            </a:r>
            <a:endParaRPr sz="2400" b="1" dirty="0"/>
          </a:p>
          <a:p>
            <a:pPr marL="0" lvl="0" indent="0" algn="l" rtl="0">
              <a:spcBef>
                <a:spcPts val="1200"/>
              </a:spcBef>
              <a:spcAft>
                <a:spcPts val="0"/>
              </a:spcAft>
              <a:buNone/>
            </a:pPr>
            <a:r>
              <a:rPr lang="en" dirty="0"/>
              <a:t>	</a:t>
            </a:r>
            <a:r>
              <a:rPr lang="en" sz="2800" dirty="0"/>
              <a:t>Training/ education germane to the profession</a:t>
            </a:r>
            <a:endParaRPr sz="2800" dirty="0"/>
          </a:p>
          <a:p>
            <a:pPr marL="0" lvl="0" indent="0" algn="l" rtl="0">
              <a:spcBef>
                <a:spcPts val="1200"/>
              </a:spcBef>
              <a:spcAft>
                <a:spcPts val="0"/>
              </a:spcAft>
              <a:buNone/>
            </a:pPr>
            <a:r>
              <a:rPr lang="en" sz="2800" dirty="0"/>
              <a:t>	Experience in activities of the profession</a:t>
            </a:r>
            <a:endParaRPr sz="2800" dirty="0"/>
          </a:p>
          <a:p>
            <a:pPr marL="0" lvl="0" indent="0" algn="l" rtl="0">
              <a:spcBef>
                <a:spcPts val="1200"/>
              </a:spcBef>
              <a:spcAft>
                <a:spcPts val="0"/>
              </a:spcAft>
              <a:buNone/>
            </a:pPr>
            <a:r>
              <a:rPr lang="en" sz="2800" dirty="0"/>
              <a:t>	Examination</a:t>
            </a:r>
            <a:endParaRPr sz="2800" dirty="0"/>
          </a:p>
          <a:p>
            <a:pPr marL="0" lvl="0" indent="0" algn="l" rtl="0">
              <a:spcBef>
                <a:spcPts val="1200"/>
              </a:spcBef>
              <a:spcAft>
                <a:spcPts val="0"/>
              </a:spcAft>
              <a:buNone/>
            </a:pPr>
            <a:r>
              <a:rPr lang="en" sz="2800" dirty="0"/>
              <a:t>	Background check</a:t>
            </a:r>
            <a:endParaRPr sz="2800" dirty="0"/>
          </a:p>
          <a:p>
            <a:pPr marL="0" lvl="0" indent="0" algn="l" rtl="0">
              <a:spcBef>
                <a:spcPts val="1200"/>
              </a:spcBef>
              <a:spcAft>
                <a:spcPts val="0"/>
              </a:spcAft>
              <a:buNone/>
            </a:pPr>
            <a:r>
              <a:rPr lang="en" sz="2800" dirty="0"/>
              <a:t>	Commitment to code of conduct</a:t>
            </a:r>
            <a:endParaRPr sz="2800" dirty="0"/>
          </a:p>
          <a:p>
            <a:pPr marL="0" lvl="0" indent="0" algn="l" rtl="0">
              <a:spcBef>
                <a:spcPts val="1200"/>
              </a:spcBef>
              <a:spcAft>
                <a:spcPts val="1200"/>
              </a:spcAft>
              <a:buNone/>
            </a:pPr>
            <a:r>
              <a:rPr lang="en" dirty="0"/>
              <a:t>	</a:t>
            </a:r>
            <a:endParaRPr dirty="0"/>
          </a:p>
        </p:txBody>
      </p:sp>
      <p:sp>
        <p:nvSpPr>
          <p:cNvPr id="117" name="Google Shape;117;p18"/>
          <p:cNvSpPr txBox="1">
            <a:spLocks noGrp="1"/>
          </p:cNvSpPr>
          <p:nvPr>
            <p:ph type="title"/>
          </p:nvPr>
        </p:nvSpPr>
        <p:spPr>
          <a:xfrm>
            <a:off x="727650" y="580850"/>
            <a:ext cx="7688700" cy="5352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is credentialing?</a:t>
            </a:r>
            <a:endParaRPr/>
          </a:p>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9"/>
          <p:cNvSpPr txBox="1">
            <a:spLocks noGrp="1"/>
          </p:cNvSpPr>
          <p:nvPr>
            <p:ph type="title"/>
          </p:nvPr>
        </p:nvSpPr>
        <p:spPr>
          <a:xfrm>
            <a:off x="729450" y="653475"/>
            <a:ext cx="7688700" cy="727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Why is credentialing important?</a:t>
            </a:r>
            <a:endParaRPr/>
          </a:p>
        </p:txBody>
      </p:sp>
      <p:sp>
        <p:nvSpPr>
          <p:cNvPr id="123" name="Google Shape;123;p19"/>
          <p:cNvSpPr txBox="1">
            <a:spLocks noGrp="1"/>
          </p:cNvSpPr>
          <p:nvPr>
            <p:ph type="body" idx="1"/>
          </p:nvPr>
        </p:nvSpPr>
        <p:spPr>
          <a:xfrm>
            <a:off x="348343" y="1509725"/>
            <a:ext cx="8368937" cy="35283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3000" b="1" dirty="0"/>
              <a:t>Common rationales for/ functions of professional credentialing:</a:t>
            </a:r>
            <a:endParaRPr sz="3000" b="1" dirty="0"/>
          </a:p>
          <a:p>
            <a:pPr marL="0" lvl="0" indent="0" algn="l" rtl="0">
              <a:spcBef>
                <a:spcPts val="1200"/>
              </a:spcBef>
              <a:spcAft>
                <a:spcPts val="0"/>
              </a:spcAft>
              <a:buNone/>
            </a:pPr>
            <a:r>
              <a:rPr lang="en" dirty="0"/>
              <a:t>	</a:t>
            </a:r>
            <a:r>
              <a:rPr lang="en" sz="3000" b="1" dirty="0"/>
              <a:t>Protection of the public</a:t>
            </a:r>
            <a:endParaRPr sz="3000" b="1" dirty="0"/>
          </a:p>
          <a:p>
            <a:pPr marL="0" lvl="0" indent="0" algn="l" rtl="0">
              <a:spcBef>
                <a:spcPts val="1200"/>
              </a:spcBef>
              <a:spcAft>
                <a:spcPts val="0"/>
              </a:spcAft>
              <a:buNone/>
            </a:pPr>
            <a:r>
              <a:rPr lang="en" sz="3000" b="1" dirty="0"/>
              <a:t>	“Hygiene” or monitoring of the profession</a:t>
            </a:r>
            <a:endParaRPr sz="3000" b="1" dirty="0"/>
          </a:p>
          <a:p>
            <a:pPr marL="0" lvl="0" indent="0" algn="l" rtl="0">
              <a:spcBef>
                <a:spcPts val="1200"/>
              </a:spcBef>
              <a:spcAft>
                <a:spcPts val="0"/>
              </a:spcAft>
              <a:buNone/>
            </a:pPr>
            <a:r>
              <a:rPr lang="en" sz="3000" b="1" dirty="0"/>
              <a:t>	Protect the profession</a:t>
            </a:r>
            <a:endParaRPr sz="3000" b="1" dirty="0"/>
          </a:p>
          <a:p>
            <a:pPr marL="0" lvl="0" indent="0" algn="l" rtl="0">
              <a:spcBef>
                <a:spcPts val="1200"/>
              </a:spcBef>
              <a:spcAft>
                <a:spcPts val="0"/>
              </a:spcAft>
              <a:buNone/>
            </a:pPr>
            <a:r>
              <a:rPr lang="en" sz="1600" b="1" dirty="0"/>
              <a:t>NOTE: </a:t>
            </a:r>
            <a:r>
              <a:rPr lang="en" sz="1600" dirty="0"/>
              <a:t>Different types of professional credentialing address each of these possible functions to varying degrees</a:t>
            </a:r>
            <a:endParaRPr sz="1600" dirty="0"/>
          </a:p>
          <a:p>
            <a:pPr marL="0" lvl="0" indent="0" algn="l" rtl="0">
              <a:spcBef>
                <a:spcPts val="1200"/>
              </a:spcBef>
              <a:spcAft>
                <a:spcPts val="0"/>
              </a:spcAft>
              <a:buNone/>
            </a:pPr>
            <a:endParaRPr dirty="0"/>
          </a:p>
          <a:p>
            <a:pPr marL="0" lvl="0" indent="0" algn="l" rtl="0">
              <a:spcBef>
                <a:spcPts val="1200"/>
              </a:spcBef>
              <a:spcAft>
                <a:spcPts val="12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0"/>
          <p:cNvSpPr txBox="1">
            <a:spLocks noGrp="1"/>
          </p:cNvSpPr>
          <p:nvPr>
            <p:ph type="title"/>
          </p:nvPr>
        </p:nvSpPr>
        <p:spPr>
          <a:xfrm>
            <a:off x="348341" y="134280"/>
            <a:ext cx="8090265" cy="535200"/>
          </a:xfrm>
          <a:prstGeom prst="rect">
            <a:avLst/>
          </a:prstGeom>
        </p:spPr>
        <p:txBody>
          <a:bodyPr spcFirstLastPara="1" wrap="square" lIns="91425" tIns="91425" rIns="91425" bIns="91425" anchor="t" anchorCtr="0">
            <a:normAutofit fontScale="90000"/>
          </a:bodyPr>
          <a:lstStyle/>
          <a:p>
            <a:pPr lvl="0"/>
            <a:r>
              <a:rPr lang="en" dirty="0"/>
              <a:t>Short Credentialing History or Behavior Analysis Part 1 </a:t>
            </a:r>
            <a:endParaRPr b="0" dirty="0"/>
          </a:p>
        </p:txBody>
      </p:sp>
      <p:sp>
        <p:nvSpPr>
          <p:cNvPr id="129" name="Google Shape;129;p20"/>
          <p:cNvSpPr txBox="1">
            <a:spLocks noGrp="1"/>
          </p:cNvSpPr>
          <p:nvPr>
            <p:ph type="body" idx="1"/>
          </p:nvPr>
        </p:nvSpPr>
        <p:spPr>
          <a:xfrm>
            <a:off x="348341" y="763872"/>
            <a:ext cx="8638905" cy="406611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dirty="0"/>
              <a:t>1970s: Extremely problematic behavior modification programs (i.e., Sunland Miami); discussion of certification began in earnest &amp; early attempts were made (e.g., Minnesota Certification program through MABA, Peer Review Committee in Florida)</a:t>
            </a:r>
            <a:endParaRPr sz="2000" dirty="0"/>
          </a:p>
          <a:p>
            <a:pPr marL="0" lvl="0" indent="0" algn="l" rtl="0">
              <a:spcBef>
                <a:spcPts val="1200"/>
              </a:spcBef>
              <a:spcAft>
                <a:spcPts val="0"/>
              </a:spcAft>
              <a:buNone/>
            </a:pPr>
            <a:r>
              <a:rPr lang="en" sz="2000" dirty="0"/>
              <a:t>1980s: MABA certification disbanded; work of PRC continued to form certification</a:t>
            </a:r>
            <a:endParaRPr sz="2000" dirty="0"/>
          </a:p>
          <a:p>
            <a:pPr marL="0" lvl="0" indent="0" algn="l" rtl="0">
              <a:spcBef>
                <a:spcPts val="1200"/>
              </a:spcBef>
              <a:spcAft>
                <a:spcPts val="0"/>
              </a:spcAft>
              <a:buNone/>
            </a:pPr>
            <a:r>
              <a:rPr lang="en" sz="2000" dirty="0"/>
              <a:t>1983: First professionally developed examination given in Florida</a:t>
            </a:r>
            <a:endParaRPr sz="2000" dirty="0"/>
          </a:p>
          <a:p>
            <a:pPr marL="0" lvl="0" indent="0" algn="l" rtl="0">
              <a:spcBef>
                <a:spcPts val="1200"/>
              </a:spcBef>
              <a:spcAft>
                <a:spcPts val="1200"/>
              </a:spcAft>
              <a:buNone/>
            </a:pPr>
            <a:r>
              <a:rPr lang="en" sz="2000" dirty="0"/>
              <a:t>1994-1996: First Edition Task List published; bachelors and masters level examination given (CABA &amp; CBA) in Florida; other states began using Florida exam</a:t>
            </a:r>
            <a:endParaRPr sz="20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2705</Words>
  <Application>Microsoft Macintosh PowerPoint</Application>
  <PresentationFormat>On-screen Show (16:9)</PresentationFormat>
  <Paragraphs>346</Paragraphs>
  <Slides>26</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Raleway</vt:lpstr>
      <vt:lpstr>Lato</vt:lpstr>
      <vt:lpstr>Streamline</vt:lpstr>
      <vt:lpstr>Who is Certifying Whom?</vt:lpstr>
      <vt:lpstr>Sources of information</vt:lpstr>
      <vt:lpstr>Caveats/disclaimers: </vt:lpstr>
      <vt:lpstr> What is credentialing  and  Why is it important?</vt:lpstr>
      <vt:lpstr>What is credentialing?</vt:lpstr>
      <vt:lpstr>What is credentialing? </vt:lpstr>
      <vt:lpstr>What is credentialing? </vt:lpstr>
      <vt:lpstr>Why is credentialing important?</vt:lpstr>
      <vt:lpstr>Short Credentialing History or Behavior Analysis Part 1 </vt:lpstr>
      <vt:lpstr>Short Credentialing History or Behavior Analysis- Part 2 </vt:lpstr>
      <vt:lpstr>Today</vt:lpstr>
      <vt:lpstr>Impetus for This Investigation</vt:lpstr>
      <vt:lpstr>Some considerations/ implications for credentialing of behavior analysts?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Ramifications</vt:lpstr>
      <vt:lpstr>What’s ABAI’s role?</vt:lpstr>
      <vt:lpstr>What’s ABAI’s role?</vt:lpstr>
      <vt:lpstr>Our Recommended Actionable Items for ABAI</vt:lpstr>
      <vt:lpstr>What’s the primary role of behavior analyst credentialing?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Certifying Whom?</dc:title>
  <cp:lastModifiedBy>Microsoft Office User</cp:lastModifiedBy>
  <cp:revision>3</cp:revision>
  <dcterms:modified xsi:type="dcterms:W3CDTF">2022-06-18T22:52:30Z</dcterms:modified>
</cp:coreProperties>
</file>