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66" r:id="rId4"/>
    <p:sldId id="259" r:id="rId5"/>
    <p:sldId id="260" r:id="rId6"/>
    <p:sldId id="261" r:id="rId7"/>
    <p:sldId id="277" r:id="rId8"/>
    <p:sldId id="265" r:id="rId9"/>
    <p:sldId id="267" r:id="rId10"/>
    <p:sldId id="268" r:id="rId11"/>
    <p:sldId id="279" r:id="rId12"/>
    <p:sldId id="272" r:id="rId13"/>
    <p:sldId id="273" r:id="rId14"/>
    <p:sldId id="274" r:id="rId15"/>
    <p:sldId id="280" r:id="rId16"/>
    <p:sldId id="271"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6"/>
    <p:restoredTop sz="86364"/>
  </p:normalViewPr>
  <p:slideViewPr>
    <p:cSldViewPr snapToGrid="0">
      <p:cViewPr varScale="1">
        <p:scale>
          <a:sx n="99" d="100"/>
          <a:sy n="99" d="100"/>
        </p:scale>
        <p:origin x="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597-0AC6-1A4A-90E4-AAAF525EEBDE}" type="datetimeFigureOut">
              <a:rPr lang="en-US" smtClean="0"/>
              <a:t>5/29/22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47EFB-32AE-7F43-9A23-BCB8A3BDBB98}" type="slidenum">
              <a:rPr lang="en-US" smtClean="0"/>
              <a:t>‹#›</a:t>
            </a:fld>
            <a:endParaRPr lang="en-US"/>
          </a:p>
        </p:txBody>
      </p:sp>
    </p:spTree>
    <p:extLst>
      <p:ext uri="{BB962C8B-B14F-4D97-AF65-F5344CB8AC3E}">
        <p14:creationId xmlns:p14="http://schemas.microsoft.com/office/powerpoint/2010/main" val="373601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4000/asp.478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4000/asp.478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pocketdentistry.com</a:t>
            </a:r>
            <a:r>
              <a:rPr lang="en-US" dirty="0"/>
              <a:t>/brief-history-of-professions/#:~:text=In%20the%2016th%20century%2C%20the,everything%20from%20barbering%20to%20blacksmithing.</a:t>
            </a:r>
          </a:p>
        </p:txBody>
      </p:sp>
      <p:sp>
        <p:nvSpPr>
          <p:cNvPr id="4" name="Slide Number Placeholder 3"/>
          <p:cNvSpPr>
            <a:spLocks noGrp="1"/>
          </p:cNvSpPr>
          <p:nvPr>
            <p:ph type="sldNum" sz="quarter" idx="5"/>
          </p:nvPr>
        </p:nvSpPr>
        <p:spPr/>
        <p:txBody>
          <a:bodyPr/>
          <a:lstStyle/>
          <a:p>
            <a:fld id="{D9447EFB-32AE-7F43-9A23-BCB8A3BDBB98}" type="slidenum">
              <a:rPr lang="en-US" smtClean="0"/>
              <a:t>2</a:t>
            </a:fld>
            <a:endParaRPr lang="en-US"/>
          </a:p>
        </p:txBody>
      </p:sp>
    </p:spTree>
    <p:extLst>
      <p:ext uri="{BB962C8B-B14F-4D97-AF65-F5344CB8AC3E}">
        <p14:creationId xmlns:p14="http://schemas.microsoft.com/office/powerpoint/2010/main" val="429032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47EFB-32AE-7F43-9A23-BCB8A3BDBB98}" type="slidenum">
              <a:rPr lang="en-US" smtClean="0"/>
              <a:t>11</a:t>
            </a:fld>
            <a:endParaRPr lang="en-US"/>
          </a:p>
        </p:txBody>
      </p:sp>
    </p:spTree>
    <p:extLst>
      <p:ext uri="{BB962C8B-B14F-4D97-AF65-F5344CB8AC3E}">
        <p14:creationId xmlns:p14="http://schemas.microsoft.com/office/powerpoint/2010/main" val="3554801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Dubois (2016): </a:t>
            </a:r>
            <a:r>
              <a:rPr lang="en-US" b="0" i="0" u="none" strike="noStrike" dirty="0">
                <a:solidFill>
                  <a:srgbClr val="DD2C6A"/>
                </a:solidFill>
                <a:effectLst/>
                <a:latin typeface="latin_ext"/>
                <a:hlinkClick r:id="rId3"/>
              </a:rPr>
              <a:t>https://doi.org/10.4000/asp.4784</a:t>
            </a:r>
            <a:endParaRPr lang="en-US" b="0" i="0" dirty="0">
              <a:solidFill>
                <a:srgbClr val="666666"/>
              </a:solidFill>
              <a:effectLst/>
              <a:latin typeface="latin_ext"/>
            </a:endParaRPr>
          </a:p>
          <a:p>
            <a:pPr algn="l"/>
            <a:br>
              <a:rPr lang="en-US" b="0" i="0" dirty="0">
                <a:solidFill>
                  <a:srgbClr val="000000"/>
                </a:solidFill>
                <a:effectLst/>
                <a:latin typeface="latin_ext"/>
              </a:rPr>
            </a:br>
            <a:endParaRPr lang="en-US" b="0" i="0" dirty="0">
              <a:solidFill>
                <a:srgbClr val="000000"/>
              </a:solidFill>
              <a:effectLst/>
              <a:latin typeface="latin_ext"/>
            </a:endParaRPr>
          </a:p>
          <a:p>
            <a:endParaRPr lang="en-US" dirty="0"/>
          </a:p>
        </p:txBody>
      </p:sp>
      <p:sp>
        <p:nvSpPr>
          <p:cNvPr id="4" name="Slide Number Placeholder 3"/>
          <p:cNvSpPr>
            <a:spLocks noGrp="1"/>
          </p:cNvSpPr>
          <p:nvPr>
            <p:ph type="sldNum" sz="quarter" idx="5"/>
          </p:nvPr>
        </p:nvSpPr>
        <p:spPr/>
        <p:txBody>
          <a:bodyPr/>
          <a:lstStyle/>
          <a:p>
            <a:fld id="{D9447EFB-32AE-7F43-9A23-BCB8A3BDBB98}" type="slidenum">
              <a:rPr lang="en-US" smtClean="0"/>
              <a:t>12</a:t>
            </a:fld>
            <a:endParaRPr lang="en-US"/>
          </a:p>
        </p:txBody>
      </p:sp>
    </p:spTree>
    <p:extLst>
      <p:ext uri="{BB962C8B-B14F-4D97-AF65-F5344CB8AC3E}">
        <p14:creationId xmlns:p14="http://schemas.microsoft.com/office/powerpoint/2010/main" val="6438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47EFB-32AE-7F43-9A23-BCB8A3BDBB98}" type="slidenum">
              <a:rPr lang="en-US" smtClean="0"/>
              <a:t>13</a:t>
            </a:fld>
            <a:endParaRPr lang="en-US"/>
          </a:p>
        </p:txBody>
      </p:sp>
    </p:spTree>
    <p:extLst>
      <p:ext uri="{BB962C8B-B14F-4D97-AF65-F5344CB8AC3E}">
        <p14:creationId xmlns:p14="http://schemas.microsoft.com/office/powerpoint/2010/main" val="412346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www.ifsw.org</a:t>
            </a:r>
            <a:r>
              <a:rPr lang="en-US" dirty="0"/>
              <a:t>/what-is-social-work/global-definition-of-social-work/</a:t>
            </a:r>
          </a:p>
          <a:p>
            <a:r>
              <a:rPr lang="en-US" dirty="0"/>
              <a:t>https://</a:t>
            </a:r>
            <a:r>
              <a:rPr lang="en-US" dirty="0" err="1"/>
              <a:t>www.britannica.com</a:t>
            </a:r>
            <a:r>
              <a:rPr lang="en-US" dirty="0"/>
              <a:t>/science/psychology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Times" pitchFamily="2" charset="0"/>
              </a:rPr>
              <a:t>Parse: Nursing Science Quarterly, Vol. 12 No. 4, October 1999, 275-276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D9447EFB-32AE-7F43-9A23-BCB8A3BDBB98}" type="slidenum">
              <a:rPr lang="en-US" smtClean="0"/>
              <a:t>14</a:t>
            </a:fld>
            <a:endParaRPr lang="en-US"/>
          </a:p>
        </p:txBody>
      </p:sp>
    </p:spTree>
    <p:extLst>
      <p:ext uri="{BB962C8B-B14F-4D97-AF65-F5344CB8AC3E}">
        <p14:creationId xmlns:p14="http://schemas.microsoft.com/office/powerpoint/2010/main" val="29407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47EFB-32AE-7F43-9A23-BCB8A3BDBB98}" type="slidenum">
              <a:rPr lang="en-US" smtClean="0"/>
              <a:t>15</a:t>
            </a:fld>
            <a:endParaRPr lang="en-US"/>
          </a:p>
        </p:txBody>
      </p:sp>
    </p:spTree>
    <p:extLst>
      <p:ext uri="{BB962C8B-B14F-4D97-AF65-F5344CB8AC3E}">
        <p14:creationId xmlns:p14="http://schemas.microsoft.com/office/powerpoint/2010/main" val="1461480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status- what if few behavior analysts live in a nation or region? What about different cultures values regarding helping others, helping professions, and science?</a:t>
            </a:r>
          </a:p>
          <a:p>
            <a:r>
              <a:rPr lang="en-US" dirty="0"/>
              <a:t> Does it matter? Consider protection of the public, sustaining the discipline/science/ occupation (versus overshadowed by some other profession), practitioners able to earn a living?</a:t>
            </a:r>
          </a:p>
        </p:txBody>
      </p:sp>
      <p:sp>
        <p:nvSpPr>
          <p:cNvPr id="4" name="Slide Number Placeholder 3"/>
          <p:cNvSpPr>
            <a:spLocks noGrp="1"/>
          </p:cNvSpPr>
          <p:nvPr>
            <p:ph type="sldNum" sz="quarter" idx="5"/>
          </p:nvPr>
        </p:nvSpPr>
        <p:spPr/>
        <p:txBody>
          <a:bodyPr/>
          <a:lstStyle/>
          <a:p>
            <a:fld id="{D9447EFB-32AE-7F43-9A23-BCB8A3BDBB98}" type="slidenum">
              <a:rPr lang="en-US" smtClean="0"/>
              <a:t>16</a:t>
            </a:fld>
            <a:endParaRPr lang="en-US"/>
          </a:p>
        </p:txBody>
      </p:sp>
    </p:spTree>
    <p:extLst>
      <p:ext uri="{BB962C8B-B14F-4D97-AF65-F5344CB8AC3E}">
        <p14:creationId xmlns:p14="http://schemas.microsoft.com/office/powerpoint/2010/main" val="38527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Clarke Emerging Professions- Professional Standards Council</a:t>
            </a:r>
          </a:p>
        </p:txBody>
      </p:sp>
      <p:sp>
        <p:nvSpPr>
          <p:cNvPr id="4" name="Slide Number Placeholder 3"/>
          <p:cNvSpPr>
            <a:spLocks noGrp="1"/>
          </p:cNvSpPr>
          <p:nvPr>
            <p:ph type="sldNum" sz="quarter" idx="5"/>
          </p:nvPr>
        </p:nvSpPr>
        <p:spPr/>
        <p:txBody>
          <a:bodyPr/>
          <a:lstStyle/>
          <a:p>
            <a:fld id="{D9447EFB-32AE-7F43-9A23-BCB8A3BDBB98}" type="slidenum">
              <a:rPr lang="en-US" smtClean="0"/>
              <a:t>3</a:t>
            </a:fld>
            <a:endParaRPr lang="en-US"/>
          </a:p>
        </p:txBody>
      </p:sp>
    </p:spTree>
    <p:extLst>
      <p:ext uri="{BB962C8B-B14F-4D97-AF65-F5344CB8AC3E}">
        <p14:creationId xmlns:p14="http://schemas.microsoft.com/office/powerpoint/2010/main" val="171647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www.psc.gov.au</a:t>
            </a:r>
            <a:r>
              <a:rPr lang="en-US" dirty="0"/>
              <a:t>/what-is-a-profession</a:t>
            </a:r>
          </a:p>
          <a:p>
            <a:endParaRPr lang="en-US" dirty="0"/>
          </a:p>
          <a:p>
            <a:r>
              <a:rPr lang="en-US" dirty="0"/>
              <a:t>https://</a:t>
            </a:r>
            <a:r>
              <a:rPr lang="en-US" dirty="0" err="1"/>
              <a:t>www.differencebetween.com</a:t>
            </a:r>
            <a:r>
              <a:rPr lang="en-US" dirty="0"/>
              <a:t>/what-is-the-difference-between-discipline-and-profession/#:~:text=Discipline%20vs%20Profession-,The%20key%20difference%20between%20discipline%20and%20profession%20is%20that%20discipline,in%20performing%20the%20particular%20job.</a:t>
            </a:r>
          </a:p>
        </p:txBody>
      </p:sp>
      <p:sp>
        <p:nvSpPr>
          <p:cNvPr id="4" name="Slide Number Placeholder 3"/>
          <p:cNvSpPr>
            <a:spLocks noGrp="1"/>
          </p:cNvSpPr>
          <p:nvPr>
            <p:ph type="sldNum" sz="quarter" idx="5"/>
          </p:nvPr>
        </p:nvSpPr>
        <p:spPr/>
        <p:txBody>
          <a:bodyPr/>
          <a:lstStyle/>
          <a:p>
            <a:fld id="{D9447EFB-32AE-7F43-9A23-BCB8A3BDBB98}" type="slidenum">
              <a:rPr lang="en-US" smtClean="0"/>
              <a:t>4</a:t>
            </a:fld>
            <a:endParaRPr lang="en-US"/>
          </a:p>
        </p:txBody>
      </p:sp>
    </p:spTree>
    <p:extLst>
      <p:ext uri="{BB962C8B-B14F-4D97-AF65-F5344CB8AC3E}">
        <p14:creationId xmlns:p14="http://schemas.microsoft.com/office/powerpoint/2010/main" val="14330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/wiki/Profession; </a:t>
            </a:r>
          </a:p>
          <a:p>
            <a:r>
              <a:rPr lang="en-US" dirty="0"/>
              <a:t>https://</a:t>
            </a:r>
            <a:r>
              <a:rPr lang="en-US" dirty="0" err="1"/>
              <a:t>www.professions.org.au</a:t>
            </a:r>
            <a:r>
              <a:rPr lang="en-US" dirty="0"/>
              <a:t>/what-is-a-professional; https://</a:t>
            </a:r>
            <a:r>
              <a:rPr lang="en-US" dirty="0" err="1"/>
              <a:t>www.psc.gov.au</a:t>
            </a:r>
            <a:r>
              <a:rPr lang="en-US" dirty="0"/>
              <a:t>/what-is-a-profession</a:t>
            </a:r>
          </a:p>
          <a:p>
            <a:r>
              <a:rPr lang="en-US" dirty="0"/>
              <a:t>What-is-a-Profession-Australian-Council-of-Professions- factsheet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Abbott, A., 1988, The System of Professions: An Essay on the Division of Expert </a:t>
            </a:r>
            <a:r>
              <a:rPr lang="en-US" sz="1800" dirty="0" err="1">
                <a:effectLst/>
                <a:latin typeface="Calibri" panose="020F0502020204030204" pitchFamily="34" charset="0"/>
              </a:rPr>
              <a:t>Labour</a:t>
            </a:r>
            <a:r>
              <a:rPr lang="en-US" sz="1800" dirty="0">
                <a:effectLst/>
                <a:latin typeface="Calibri" panose="020F0502020204030204" pitchFamily="34" charset="0"/>
              </a:rPr>
              <a:t>, Chicago: The University of Chicago Press. </a:t>
            </a:r>
            <a:endParaRPr lang="en-US" dirty="0"/>
          </a:p>
          <a:p>
            <a:endParaRPr lang="en-US" dirty="0"/>
          </a:p>
        </p:txBody>
      </p:sp>
      <p:sp>
        <p:nvSpPr>
          <p:cNvPr id="4" name="Slide Number Placeholder 3"/>
          <p:cNvSpPr>
            <a:spLocks noGrp="1"/>
          </p:cNvSpPr>
          <p:nvPr>
            <p:ph type="sldNum" sz="quarter" idx="5"/>
          </p:nvPr>
        </p:nvSpPr>
        <p:spPr/>
        <p:txBody>
          <a:bodyPr/>
          <a:lstStyle/>
          <a:p>
            <a:fld id="{D9447EFB-32AE-7F43-9A23-BCB8A3BDBB98}" type="slidenum">
              <a:rPr lang="en-US" smtClean="0"/>
              <a:t>5</a:t>
            </a:fld>
            <a:endParaRPr lang="en-US"/>
          </a:p>
        </p:txBody>
      </p:sp>
    </p:spTree>
    <p:extLst>
      <p:ext uri="{BB962C8B-B14F-4D97-AF65-F5344CB8AC3E}">
        <p14:creationId xmlns:p14="http://schemas.microsoft.com/office/powerpoint/2010/main" val="236125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Dubois (2016): </a:t>
            </a:r>
            <a:r>
              <a:rPr lang="en-US" b="0" i="0" u="none" strike="noStrike" dirty="0">
                <a:solidFill>
                  <a:srgbClr val="DD2C6A"/>
                </a:solidFill>
                <a:effectLst/>
                <a:latin typeface="latin_ext"/>
                <a:hlinkClick r:id="rId3"/>
              </a:rPr>
              <a:t>https://doi.org/10.4000/asp.4784</a:t>
            </a:r>
            <a:endParaRPr lang="en-US" b="0" i="0" dirty="0">
              <a:solidFill>
                <a:srgbClr val="666666"/>
              </a:solidFill>
              <a:effectLst/>
              <a:latin typeface="latin_ext"/>
            </a:endParaRPr>
          </a:p>
          <a:p>
            <a:pPr algn="l"/>
            <a:br>
              <a:rPr lang="en-US" b="0" i="0" dirty="0">
                <a:solidFill>
                  <a:srgbClr val="000000"/>
                </a:solidFill>
                <a:effectLst/>
                <a:latin typeface="latin_ext"/>
              </a:rPr>
            </a:br>
            <a:endParaRPr lang="en-US" b="0" i="0" dirty="0">
              <a:solidFill>
                <a:srgbClr val="000000"/>
              </a:solidFill>
              <a:effectLst/>
              <a:latin typeface="latin_ext"/>
            </a:endParaRPr>
          </a:p>
          <a:p>
            <a:endParaRPr lang="en-US" dirty="0"/>
          </a:p>
        </p:txBody>
      </p:sp>
      <p:sp>
        <p:nvSpPr>
          <p:cNvPr id="4" name="Slide Number Placeholder 3"/>
          <p:cNvSpPr>
            <a:spLocks noGrp="1"/>
          </p:cNvSpPr>
          <p:nvPr>
            <p:ph type="sldNum" sz="quarter" idx="5"/>
          </p:nvPr>
        </p:nvSpPr>
        <p:spPr/>
        <p:txBody>
          <a:bodyPr/>
          <a:lstStyle/>
          <a:p>
            <a:fld id="{D9447EFB-32AE-7F43-9A23-BCB8A3BDBB98}" type="slidenum">
              <a:rPr lang="en-US" smtClean="0"/>
              <a:t>6</a:t>
            </a:fld>
            <a:endParaRPr lang="en-US"/>
          </a:p>
        </p:txBody>
      </p:sp>
    </p:spTree>
    <p:extLst>
      <p:ext uri="{BB962C8B-B14F-4D97-AF65-F5344CB8AC3E}">
        <p14:creationId xmlns:p14="http://schemas.microsoft.com/office/powerpoint/2010/main" val="143876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Clarke Emerging Professions- Professional Standards Council</a:t>
            </a:r>
          </a:p>
        </p:txBody>
      </p:sp>
      <p:sp>
        <p:nvSpPr>
          <p:cNvPr id="4" name="Slide Number Placeholder 3"/>
          <p:cNvSpPr>
            <a:spLocks noGrp="1"/>
          </p:cNvSpPr>
          <p:nvPr>
            <p:ph type="sldNum" sz="quarter" idx="5"/>
          </p:nvPr>
        </p:nvSpPr>
        <p:spPr/>
        <p:txBody>
          <a:bodyPr/>
          <a:lstStyle/>
          <a:p>
            <a:fld id="{D9447EFB-32AE-7F43-9A23-BCB8A3BDBB98}" type="slidenum">
              <a:rPr lang="en-US" smtClean="0"/>
              <a:t>7</a:t>
            </a:fld>
            <a:endParaRPr lang="en-US"/>
          </a:p>
        </p:txBody>
      </p:sp>
    </p:spTree>
    <p:extLst>
      <p:ext uri="{BB962C8B-B14F-4D97-AF65-F5344CB8AC3E}">
        <p14:creationId xmlns:p14="http://schemas.microsoft.com/office/powerpoint/2010/main" val="57661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pocketdentistry.com</a:t>
            </a:r>
            <a:r>
              <a:rPr lang="en-US" dirty="0"/>
              <a:t>/brief-history-of-professions/#g4</a:t>
            </a:r>
          </a:p>
        </p:txBody>
      </p:sp>
      <p:sp>
        <p:nvSpPr>
          <p:cNvPr id="4" name="Slide Number Placeholder 3"/>
          <p:cNvSpPr>
            <a:spLocks noGrp="1"/>
          </p:cNvSpPr>
          <p:nvPr>
            <p:ph type="sldNum" sz="quarter" idx="5"/>
          </p:nvPr>
        </p:nvSpPr>
        <p:spPr/>
        <p:txBody>
          <a:bodyPr/>
          <a:lstStyle/>
          <a:p>
            <a:fld id="{D9447EFB-32AE-7F43-9A23-BCB8A3BDBB98}" type="slidenum">
              <a:rPr lang="en-US" smtClean="0"/>
              <a:t>8</a:t>
            </a:fld>
            <a:endParaRPr lang="en-US"/>
          </a:p>
        </p:txBody>
      </p:sp>
    </p:spTree>
    <p:extLst>
      <p:ext uri="{BB962C8B-B14F-4D97-AF65-F5344CB8AC3E}">
        <p14:creationId xmlns:p14="http://schemas.microsoft.com/office/powerpoint/2010/main" val="230669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47EFB-32AE-7F43-9A23-BCB8A3BDBB98}" type="slidenum">
              <a:rPr lang="en-US" smtClean="0"/>
              <a:t>9</a:t>
            </a:fld>
            <a:endParaRPr lang="en-US"/>
          </a:p>
        </p:txBody>
      </p:sp>
    </p:spTree>
    <p:extLst>
      <p:ext uri="{BB962C8B-B14F-4D97-AF65-F5344CB8AC3E}">
        <p14:creationId xmlns:p14="http://schemas.microsoft.com/office/powerpoint/2010/main" val="123596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www.abainternational.org</a:t>
            </a:r>
            <a:r>
              <a:rPr lang="en-US" dirty="0"/>
              <a:t>/about-us/behavior-</a:t>
            </a:r>
            <a:r>
              <a:rPr lang="en-US" dirty="0" err="1"/>
              <a:t>analysis.aspx</a:t>
            </a:r>
            <a:endParaRPr lang="en-US" dirty="0"/>
          </a:p>
          <a:p>
            <a:r>
              <a:rPr lang="en-US" dirty="0"/>
              <a:t>https://</a:t>
            </a:r>
            <a:r>
              <a:rPr lang="en-US" dirty="0" err="1"/>
              <a:t>www.apbahome.net</a:t>
            </a:r>
            <a:r>
              <a:rPr lang="en-US" dirty="0"/>
              <a:t>/page/</a:t>
            </a:r>
            <a:r>
              <a:rPr lang="en-US" dirty="0" err="1"/>
              <a:t>aboutba</a:t>
            </a:r>
            <a:endParaRPr lang="en-US" dirty="0"/>
          </a:p>
          <a:p>
            <a:r>
              <a:rPr lang="en-US" dirty="0"/>
              <a:t>https://</a:t>
            </a:r>
            <a:r>
              <a:rPr lang="en-US" dirty="0" err="1"/>
              <a:t>www.bacb.com</a:t>
            </a:r>
            <a:r>
              <a:rPr lang="en-US" dirty="0"/>
              <a:t>/about-behavior-analysis/</a:t>
            </a:r>
          </a:p>
          <a:p>
            <a:r>
              <a:rPr lang="en-US" dirty="0"/>
              <a:t>https://</a:t>
            </a:r>
            <a:r>
              <a:rPr lang="en-US" dirty="0" err="1"/>
              <a:t>www.apadivisions.org</a:t>
            </a:r>
            <a:r>
              <a:rPr lang="en-US" dirty="0"/>
              <a:t>/division-25/</a:t>
            </a:r>
            <a:r>
              <a:rPr lang="en-US" dirty="0" err="1"/>
              <a:t>index?_ga</a:t>
            </a:r>
            <a:r>
              <a:rPr lang="en-US" dirty="0"/>
              <a:t>=2.144597809.560634747.1653333802-1853861913.1649109667&amp;_gac=1.189007321.1651517983.CjwKCAjwgr6TBhAGEiwA3aVuIZQrU5lVVT6pOkfAnfL95irf2TYPbDcV1cZvFwycJvsggPx1Mmqr-BoCXpwQAvD_BwE</a:t>
            </a:r>
          </a:p>
        </p:txBody>
      </p:sp>
      <p:sp>
        <p:nvSpPr>
          <p:cNvPr id="4" name="Slide Number Placeholder 3"/>
          <p:cNvSpPr>
            <a:spLocks noGrp="1"/>
          </p:cNvSpPr>
          <p:nvPr>
            <p:ph type="sldNum" sz="quarter" idx="5"/>
          </p:nvPr>
        </p:nvSpPr>
        <p:spPr/>
        <p:txBody>
          <a:bodyPr/>
          <a:lstStyle/>
          <a:p>
            <a:fld id="{D9447EFB-32AE-7F43-9A23-BCB8A3BDBB98}" type="slidenum">
              <a:rPr lang="en-US" smtClean="0"/>
              <a:t>10</a:t>
            </a:fld>
            <a:endParaRPr lang="en-US"/>
          </a:p>
        </p:txBody>
      </p:sp>
    </p:spTree>
    <p:extLst>
      <p:ext uri="{BB962C8B-B14F-4D97-AF65-F5344CB8AC3E}">
        <p14:creationId xmlns:p14="http://schemas.microsoft.com/office/powerpoint/2010/main" val="79735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CE78FAB-F916-0F46-AA3B-2446C1650269}" type="datetimeFigureOut">
              <a:rPr lang="en-US" smtClean="0"/>
              <a:t>5/29/22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126332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E78FAB-F916-0F46-AA3B-2446C1650269}" type="datetimeFigureOut">
              <a:rPr lang="en-US" smtClean="0"/>
              <a:t>5/29/22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319336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CE78FAB-F916-0F46-AA3B-2446C1650269}" type="datetimeFigureOut">
              <a:rPr lang="en-US" smtClean="0"/>
              <a:t>5/29/22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320838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CE78FAB-F916-0F46-AA3B-2446C1650269}" type="datetimeFigureOut">
              <a:rPr lang="en-US" smtClean="0"/>
              <a:t>5/29/22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387448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FAB-F916-0F46-AA3B-2446C1650269}" type="datetimeFigureOut">
              <a:rPr lang="en-US" smtClean="0"/>
              <a:t>5/29/22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107101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CE78FAB-F916-0F46-AA3B-2446C1650269}" type="datetimeFigureOut">
              <a:rPr lang="en-US" smtClean="0"/>
              <a:t>5/29/22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556550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CE78FAB-F916-0F46-AA3B-2446C1650269}" type="datetimeFigureOut">
              <a:rPr lang="en-US" smtClean="0"/>
              <a:t>5/29/22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2366417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CE78FAB-F916-0F46-AA3B-2446C1650269}" type="datetimeFigureOut">
              <a:rPr lang="en-US" smtClean="0"/>
              <a:t>5/29/22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3558184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CE78FAB-F916-0F46-AA3B-2446C1650269}" type="datetimeFigureOut">
              <a:rPr lang="en-US" smtClean="0"/>
              <a:t>5/29/22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47722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78FAB-F916-0F46-AA3B-2446C1650269}" type="datetimeFigureOut">
              <a:rPr lang="en-US" smtClean="0"/>
              <a:t>5/29/22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375299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FAB-F916-0F46-AA3B-2446C1650269}" type="datetimeFigureOut">
              <a:rPr lang="en-US" smtClean="0"/>
              <a:t>5/29/22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234525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E78FAB-F916-0F46-AA3B-2446C1650269}" type="datetimeFigureOut">
              <a:rPr lang="en-US" smtClean="0"/>
              <a:t>5/29/22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319818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E78FAB-F916-0F46-AA3B-2446C1650269}" type="datetimeFigureOut">
              <a:rPr lang="en-US" smtClean="0"/>
              <a:t>5/29/22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148462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E78FAB-F916-0F46-AA3B-2446C1650269}" type="datetimeFigureOut">
              <a:rPr lang="en-US" smtClean="0"/>
              <a:t>5/29/22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279034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78FAB-F916-0F46-AA3B-2446C1650269}" type="datetimeFigureOut">
              <a:rPr lang="en-US" smtClean="0"/>
              <a:t>5/29/22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33430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E78FAB-F916-0F46-AA3B-2446C1650269}" type="datetimeFigureOut">
              <a:rPr lang="en-US" smtClean="0"/>
              <a:t>5/29/22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64518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E78FAB-F916-0F46-AA3B-2446C1650269}" type="datetimeFigureOut">
              <a:rPr lang="en-US" smtClean="0"/>
              <a:t>5/29/22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133F900-9553-9A40-986C-A8E753F49249}" type="slidenum">
              <a:rPr lang="en-US" smtClean="0"/>
              <a:t>‹#›</a:t>
            </a:fld>
            <a:endParaRPr lang="en-US"/>
          </a:p>
        </p:txBody>
      </p:sp>
    </p:spTree>
    <p:extLst>
      <p:ext uri="{BB962C8B-B14F-4D97-AF65-F5344CB8AC3E}">
        <p14:creationId xmlns:p14="http://schemas.microsoft.com/office/powerpoint/2010/main" val="33260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CE78FAB-F916-0F46-AA3B-2446C1650269}" type="datetimeFigureOut">
              <a:rPr lang="en-US" smtClean="0"/>
              <a:t>5/29/22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133F900-9553-9A40-986C-A8E753F49249}" type="slidenum">
              <a:rPr lang="en-US" smtClean="0"/>
              <a:t>‹#›</a:t>
            </a:fld>
            <a:endParaRPr lang="en-US"/>
          </a:p>
        </p:txBody>
      </p:sp>
    </p:spTree>
    <p:extLst>
      <p:ext uri="{BB962C8B-B14F-4D97-AF65-F5344CB8AC3E}">
        <p14:creationId xmlns:p14="http://schemas.microsoft.com/office/powerpoint/2010/main" val="1827939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4000/asp.4784" TargetMode="External"/><Relationship Id="rId13" Type="http://schemas.openxmlformats.org/officeDocument/2006/relationships/hyperlink" Target="https://www.psc.gov.au/what-is-a-profession" TargetMode="External"/><Relationship Id="rId3" Type="http://schemas.openxmlformats.org/officeDocument/2006/relationships/hyperlink" Target="https://www.apadivisions.org/division-25/index?_ga=2.144597809.560634747.16533338021853861913.1649109667&amp;_gac=1.189007321.1651517983.CjwKCAjwgr6TBhAGEiwA3aVuIZQrU5lVVT6pOkfAnfL95irf2TYPbDcV1cZvFwycJvsggPx1Mmqr-BoCXpwQAvD_BwE" TargetMode="External"/><Relationship Id="rId7" Type="http://schemas.openxmlformats.org/officeDocument/2006/relationships/hyperlink" Target="https://www.psc.gov.au/sites/default/files/2021-08/1c.%20Emerging%20Professions_0.pdf" TargetMode="External"/><Relationship Id="rId12" Type="http://schemas.openxmlformats.org/officeDocument/2006/relationships/hyperlink" Target="https://en.wikipedia.org/wiki/Profession" TargetMode="External"/><Relationship Id="rId2" Type="http://schemas.openxmlformats.org/officeDocument/2006/relationships/hyperlink" Target="https://pocketdentistry.com/brief-history-of-professions/#:~:text=In%20the%2016th%20century%2C%20the,everything%20from%20barbering%20to%20blacksmithing" TargetMode="External"/><Relationship Id="rId1" Type="http://schemas.openxmlformats.org/officeDocument/2006/relationships/slideLayout" Target="../slideLayouts/slideLayout2.xml"/><Relationship Id="rId6" Type="http://schemas.openxmlformats.org/officeDocument/2006/relationships/hyperlink" Target="https://www.bacb.com/about-behavior-analysis/" TargetMode="External"/><Relationship Id="rId11" Type="http://schemas.openxmlformats.org/officeDocument/2006/relationships/hyperlink" Target="https://www.britannica.com/science/psychology" TargetMode="External"/><Relationship Id="rId5" Type="http://schemas.openxmlformats.org/officeDocument/2006/relationships/hyperlink" Target="https://www.apbahome.net/page/aboutba" TargetMode="External"/><Relationship Id="rId10" Type="http://schemas.openxmlformats.org/officeDocument/2006/relationships/hyperlink" Target="https://www.differencebetween.com/what-is-the-difference-between-discipline-and-profession/#:~:text=Discipline%20vs%20Profession-,The%20key%20difference%20between%20discipline%20and%20profession%20is%20that%20discipline,in%20performing%20the%20particular%20job." TargetMode="External"/><Relationship Id="rId4" Type="http://schemas.openxmlformats.org/officeDocument/2006/relationships/hyperlink" Target="https://www.abainternational.org/about-us/behavior-analysis.aspx" TargetMode="External"/><Relationship Id="rId9" Type="http://schemas.openxmlformats.org/officeDocument/2006/relationships/hyperlink" Target="https://www.ifsw.org/what-is-social-work/global-definition-of-social-work/" TargetMode="External"/><Relationship Id="rId14" Type="http://schemas.openxmlformats.org/officeDocument/2006/relationships/hyperlink" Target="https://www.professions.org.au/what-is-a-professiona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FE41996-8CF1-E675-873C-648C8007DA9F}"/>
              </a:ext>
            </a:extLst>
          </p:cNvPr>
          <p:cNvSpPr>
            <a:spLocks noGrp="1"/>
          </p:cNvSpPr>
          <p:nvPr>
            <p:ph type="ctrTitle"/>
          </p:nvPr>
        </p:nvSpPr>
        <p:spPr>
          <a:xfrm>
            <a:off x="1199405" y="2099733"/>
            <a:ext cx="8825658" cy="2677648"/>
          </a:xfrm>
        </p:spPr>
        <p:txBody>
          <a:bodyPr>
            <a:normAutofit/>
          </a:bodyPr>
          <a:lstStyle/>
          <a:p>
            <a:r>
              <a:rPr lang="en-US">
                <a:solidFill>
                  <a:schemeClr val="tx2">
                    <a:lumMod val="75000"/>
                  </a:schemeClr>
                </a:solidFill>
              </a:rPr>
              <a:t>What is a Profession and Is Behavior Analysis One?</a:t>
            </a:r>
          </a:p>
        </p:txBody>
      </p:sp>
      <p:sp>
        <p:nvSpPr>
          <p:cNvPr id="3" name="Subtitle 2">
            <a:extLst>
              <a:ext uri="{FF2B5EF4-FFF2-40B4-BE49-F238E27FC236}">
                <a16:creationId xmlns:a16="http://schemas.microsoft.com/office/drawing/2014/main" id="{58EE2BC4-637A-4556-0405-C83620EE16F2}"/>
              </a:ext>
            </a:extLst>
          </p:cNvPr>
          <p:cNvSpPr>
            <a:spLocks noGrp="1"/>
          </p:cNvSpPr>
          <p:nvPr>
            <p:ph type="subTitle" idx="1"/>
          </p:nvPr>
        </p:nvSpPr>
        <p:spPr>
          <a:xfrm>
            <a:off x="1154955" y="4777380"/>
            <a:ext cx="8825658" cy="861420"/>
          </a:xfrm>
        </p:spPr>
        <p:txBody>
          <a:bodyPr>
            <a:normAutofit/>
          </a:bodyPr>
          <a:lstStyle/>
          <a:p>
            <a:pPr>
              <a:lnSpc>
                <a:spcPct val="90000"/>
              </a:lnSpc>
            </a:pPr>
            <a:r>
              <a:rPr lang="en-US" dirty="0">
                <a:solidFill>
                  <a:schemeClr val="tx2"/>
                </a:solidFill>
              </a:rPr>
              <a:t>SHERRY L. SERDIKOFF (Savannah State University)</a:t>
            </a:r>
            <a:br>
              <a:rPr lang="en-US" dirty="0">
                <a:solidFill>
                  <a:schemeClr val="tx2"/>
                </a:solidFill>
              </a:rPr>
            </a:br>
            <a:r>
              <a:rPr lang="en-US" dirty="0">
                <a:solidFill>
                  <a:schemeClr val="tx2"/>
                </a:solidFill>
              </a:rPr>
              <a:t>John M. Guercio (Benchmark Human Services)</a:t>
            </a:r>
            <a:br>
              <a:rPr lang="en-US" dirty="0">
                <a:solidFill>
                  <a:schemeClr val="tx2"/>
                </a:solidFill>
              </a:rPr>
            </a:br>
            <a:r>
              <a:rPr lang="en-US" dirty="0">
                <a:solidFill>
                  <a:schemeClr val="tx2"/>
                </a:solidFill>
              </a:rPr>
              <a:t>Gordon </a:t>
            </a:r>
            <a:r>
              <a:rPr lang="en-US" dirty="0" err="1">
                <a:solidFill>
                  <a:schemeClr val="tx2"/>
                </a:solidFill>
              </a:rPr>
              <a:t>Bourland</a:t>
            </a:r>
            <a:r>
              <a:rPr lang="en-US" dirty="0">
                <a:solidFill>
                  <a:schemeClr val="tx2"/>
                </a:solidFill>
              </a:rPr>
              <a:t> (Trinity Behavioral Associates)</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79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a:xfrm>
            <a:off x="829559" y="609599"/>
            <a:ext cx="9426805" cy="1240971"/>
          </a:xfrm>
        </p:spPr>
        <p:txBody>
          <a:bodyPr/>
          <a:lstStyle/>
          <a:p>
            <a:r>
              <a:rPr lang="en-US" dirty="0"/>
              <a:t>Is behavior analysis one?</a:t>
            </a:r>
            <a:br>
              <a:rPr lang="en-US" dirty="0"/>
            </a:br>
            <a:r>
              <a:rPr lang="en-US" dirty="0"/>
              <a:t>	(When we speak of behavior analysis)</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394857"/>
            <a:ext cx="8825659" cy="4299857"/>
          </a:xfrm>
        </p:spPr>
        <p:txBody>
          <a:bodyPr>
            <a:noAutofit/>
          </a:bodyPr>
          <a:lstStyle/>
          <a:p>
            <a:r>
              <a:rPr lang="en-US" sz="2400" dirty="0"/>
              <a:t>Definitions</a:t>
            </a:r>
          </a:p>
          <a:p>
            <a:pPr lvl="1"/>
            <a:r>
              <a:rPr lang="en-US" sz="2400" b="1" dirty="0"/>
              <a:t>APA Division 25</a:t>
            </a:r>
            <a:r>
              <a:rPr lang="en-US" sz="2400" dirty="0"/>
              <a:t>: </a:t>
            </a:r>
            <a:r>
              <a:rPr lang="en-US" sz="2400" b="1" dirty="0"/>
              <a:t>Behavior analysis is a natural science </a:t>
            </a:r>
            <a:r>
              <a:rPr lang="en-US" sz="2000" dirty="0"/>
              <a:t>that seeks to understand the behavior of individuals and to apply this understanding in a wide range of settings.</a:t>
            </a:r>
          </a:p>
          <a:p>
            <a:pPr lvl="1"/>
            <a:r>
              <a:rPr lang="en-US" sz="2400" b="1" dirty="0"/>
              <a:t>ABAI: Behavior analysis is a natural science</a:t>
            </a:r>
            <a:r>
              <a:rPr lang="en-US" sz="2400" dirty="0"/>
              <a:t> </a:t>
            </a:r>
            <a:r>
              <a:rPr lang="en-US" sz="2000" dirty="0"/>
              <a:t>that seeks to understand the behavior of individuals.</a:t>
            </a:r>
          </a:p>
          <a:p>
            <a:pPr lvl="1"/>
            <a:r>
              <a:rPr lang="en-US" sz="2400" b="1" dirty="0"/>
              <a:t>BACB: Behavior analysis is the science of behavior</a:t>
            </a:r>
            <a:r>
              <a:rPr lang="en-US" sz="2400" dirty="0"/>
              <a:t>, </a:t>
            </a:r>
            <a:r>
              <a:rPr lang="en-US" sz="2000" dirty="0"/>
              <a:t>with a history extending back to the early 20th century. </a:t>
            </a:r>
          </a:p>
          <a:p>
            <a:pPr lvl="1"/>
            <a:r>
              <a:rPr lang="en-US" sz="2400" b="1" dirty="0"/>
              <a:t>APBA: Behavior analysis is a scientific discipline </a:t>
            </a:r>
            <a:r>
              <a:rPr lang="en-US" sz="2000" dirty="0"/>
              <a:t>whose subject matter is individual behavior interacting with environmental events. </a:t>
            </a:r>
          </a:p>
          <a:p>
            <a:pPr lvl="1"/>
            <a:endParaRPr lang="en-US" sz="2400" dirty="0"/>
          </a:p>
        </p:txBody>
      </p:sp>
      <p:sp>
        <p:nvSpPr>
          <p:cNvPr id="4" name="TextBox 3">
            <a:extLst>
              <a:ext uri="{FF2B5EF4-FFF2-40B4-BE49-F238E27FC236}">
                <a16:creationId xmlns:a16="http://schemas.microsoft.com/office/drawing/2014/main" id="{56A60CF3-F5F6-F30B-0C2B-89ACB2EB7B31}"/>
              </a:ext>
            </a:extLst>
          </p:cNvPr>
          <p:cNvSpPr txBox="1"/>
          <p:nvPr/>
        </p:nvSpPr>
        <p:spPr>
          <a:xfrm>
            <a:off x="87086" y="2950029"/>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01FF63EE-F327-A6B7-3AFF-CB0AC0F05133}"/>
              </a:ext>
            </a:extLst>
          </p:cNvPr>
          <p:cNvSpPr txBox="1"/>
          <p:nvPr/>
        </p:nvSpPr>
        <p:spPr>
          <a:xfrm>
            <a:off x="11031105" y="6150114"/>
            <a:ext cx="1160895" cy="707886"/>
          </a:xfrm>
          <a:prstGeom prst="rect">
            <a:avLst/>
          </a:prstGeom>
          <a:noFill/>
        </p:spPr>
        <p:txBody>
          <a:bodyPr wrap="none" rtlCol="0">
            <a:spAutoFit/>
          </a:bodyPr>
          <a:lstStyle/>
          <a:p>
            <a:r>
              <a:rPr lang="en-US" sz="1000" dirty="0"/>
              <a:t>ABAI, n.d.</a:t>
            </a:r>
          </a:p>
          <a:p>
            <a:r>
              <a:rPr lang="en-US" sz="1000" dirty="0"/>
              <a:t>APBA, n.d.</a:t>
            </a:r>
          </a:p>
          <a:p>
            <a:r>
              <a:rPr lang="en-US" sz="1000" dirty="0"/>
              <a:t>BCBA, n.d.</a:t>
            </a:r>
          </a:p>
          <a:p>
            <a:r>
              <a:rPr lang="en-US" sz="1000" dirty="0" err="1"/>
              <a:t>Div</a:t>
            </a:r>
            <a:r>
              <a:rPr lang="en-US" sz="1000" dirty="0"/>
              <a:t> 25 APA, n.d.</a:t>
            </a:r>
          </a:p>
        </p:txBody>
      </p:sp>
    </p:spTree>
    <p:extLst>
      <p:ext uri="{BB962C8B-B14F-4D97-AF65-F5344CB8AC3E}">
        <p14:creationId xmlns:p14="http://schemas.microsoft.com/office/powerpoint/2010/main" val="91118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a:xfrm>
            <a:off x="942680" y="609599"/>
            <a:ext cx="9313683" cy="1240971"/>
          </a:xfrm>
        </p:spPr>
        <p:txBody>
          <a:bodyPr/>
          <a:lstStyle/>
          <a:p>
            <a:r>
              <a:rPr lang="en-US" dirty="0"/>
              <a:t>Is behavior analysis one?</a:t>
            </a:r>
            <a:br>
              <a:rPr lang="en-US" dirty="0"/>
            </a:br>
            <a:r>
              <a:rPr lang="en-US" dirty="0"/>
              <a:t>	(When we speak of behavior analysis)</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603500"/>
            <a:ext cx="8825659" cy="4091214"/>
          </a:xfrm>
        </p:spPr>
        <p:txBody>
          <a:bodyPr>
            <a:normAutofit/>
          </a:bodyPr>
          <a:lstStyle/>
          <a:p>
            <a:r>
              <a:rPr lang="en-US" sz="2800" dirty="0">
                <a:solidFill>
                  <a:schemeClr val="tx1">
                    <a:lumMod val="50000"/>
                    <a:lumOff val="50000"/>
                  </a:schemeClr>
                </a:solidFill>
              </a:rPr>
              <a:t>Distinction(s)</a:t>
            </a:r>
          </a:p>
          <a:p>
            <a:pPr lvl="1"/>
            <a:r>
              <a:rPr lang="en-US" sz="2800" dirty="0">
                <a:solidFill>
                  <a:schemeClr val="tx1">
                    <a:lumMod val="50000"/>
                    <a:lumOff val="50000"/>
                  </a:schemeClr>
                </a:solidFill>
              </a:rPr>
              <a:t>Profession</a:t>
            </a:r>
            <a:r>
              <a:rPr lang="en-US" sz="2800" i="1" dirty="0">
                <a:solidFill>
                  <a:schemeClr val="tx1">
                    <a:lumMod val="50000"/>
                    <a:lumOff val="50000"/>
                  </a:schemeClr>
                </a:solidFill>
              </a:rPr>
              <a:t>al</a:t>
            </a:r>
            <a:r>
              <a:rPr lang="en-US" sz="2800" dirty="0">
                <a:solidFill>
                  <a:schemeClr val="tx1">
                    <a:lumMod val="50000"/>
                    <a:lumOff val="50000"/>
                  </a:schemeClr>
                </a:solidFill>
              </a:rPr>
              <a:t> vs. amateur</a:t>
            </a:r>
          </a:p>
          <a:p>
            <a:pPr lvl="1"/>
            <a:r>
              <a:rPr lang="en-US" sz="2800" dirty="0">
                <a:solidFill>
                  <a:schemeClr val="tx1">
                    <a:lumMod val="50000"/>
                    <a:lumOff val="50000"/>
                  </a:schemeClr>
                </a:solidFill>
              </a:rPr>
              <a:t>Profession vs. occupation</a:t>
            </a:r>
          </a:p>
          <a:p>
            <a:pPr lvl="1"/>
            <a:r>
              <a:rPr lang="en-US" sz="2800" b="1" dirty="0"/>
              <a:t>Profession vs. discipline</a:t>
            </a:r>
          </a:p>
          <a:p>
            <a:pPr marL="457200" lvl="1" indent="0">
              <a:buNone/>
            </a:pPr>
            <a:endParaRPr lang="en-US" sz="2600" dirty="0"/>
          </a:p>
        </p:txBody>
      </p:sp>
      <p:sp>
        <p:nvSpPr>
          <p:cNvPr id="4" name="TextBox 3">
            <a:extLst>
              <a:ext uri="{FF2B5EF4-FFF2-40B4-BE49-F238E27FC236}">
                <a16:creationId xmlns:a16="http://schemas.microsoft.com/office/drawing/2014/main" id="{56A60CF3-F5F6-F30B-0C2B-89ACB2EB7B31}"/>
              </a:ext>
            </a:extLst>
          </p:cNvPr>
          <p:cNvSpPr txBox="1"/>
          <p:nvPr/>
        </p:nvSpPr>
        <p:spPr>
          <a:xfrm>
            <a:off x="87086" y="2950029"/>
            <a:ext cx="184731" cy="369332"/>
          </a:xfrm>
          <a:prstGeom prst="rect">
            <a:avLst/>
          </a:prstGeom>
          <a:noFill/>
        </p:spPr>
        <p:txBody>
          <a:bodyPr wrap="none" rtlCol="0">
            <a:spAutoFit/>
          </a:bodyPr>
          <a:lstStyle/>
          <a:p>
            <a:endParaRPr lang="en-US" dirty="0"/>
          </a:p>
        </p:txBody>
      </p:sp>
      <p:pic>
        <p:nvPicPr>
          <p:cNvPr id="5" name="Picture 4" descr="Diagram&#10;&#10;Description automatically generated">
            <a:extLst>
              <a:ext uri="{FF2B5EF4-FFF2-40B4-BE49-F238E27FC236}">
                <a16:creationId xmlns:a16="http://schemas.microsoft.com/office/drawing/2014/main" id="{1D92A1CE-A672-D7E3-1AFC-816C40592414}"/>
              </a:ext>
            </a:extLst>
          </p:cNvPr>
          <p:cNvPicPr>
            <a:picLocks noChangeAspect="1"/>
          </p:cNvPicPr>
          <p:nvPr/>
        </p:nvPicPr>
        <p:blipFill rotWithShape="1">
          <a:blip r:embed="rId3"/>
          <a:srcRect t="1" b="17411"/>
          <a:stretch/>
        </p:blipFill>
        <p:spPr>
          <a:xfrm>
            <a:off x="6531701" y="2447042"/>
            <a:ext cx="5113940" cy="3906623"/>
          </a:xfrm>
          <a:prstGeom prst="rect">
            <a:avLst/>
          </a:prstGeom>
        </p:spPr>
      </p:pic>
      <p:sp>
        <p:nvSpPr>
          <p:cNvPr id="6" name="TextBox 5">
            <a:extLst>
              <a:ext uri="{FF2B5EF4-FFF2-40B4-BE49-F238E27FC236}">
                <a16:creationId xmlns:a16="http://schemas.microsoft.com/office/drawing/2014/main" id="{A589614F-1AF2-6DD8-AB7E-C2F51A961EDD}"/>
              </a:ext>
            </a:extLst>
          </p:cNvPr>
          <p:cNvSpPr txBox="1"/>
          <p:nvPr/>
        </p:nvSpPr>
        <p:spPr>
          <a:xfrm>
            <a:off x="0" y="6457890"/>
            <a:ext cx="2440092" cy="400110"/>
          </a:xfrm>
          <a:prstGeom prst="rect">
            <a:avLst/>
          </a:prstGeom>
          <a:noFill/>
        </p:spPr>
        <p:txBody>
          <a:bodyPr wrap="none" rtlCol="0">
            <a:spAutoFit/>
          </a:bodyPr>
          <a:lstStyle/>
          <a:p>
            <a:r>
              <a:rPr lang="en-US" sz="1000" dirty="0"/>
              <a:t>Kumari, 2022</a:t>
            </a:r>
          </a:p>
          <a:p>
            <a:r>
              <a:rPr lang="en-US" sz="1000" dirty="0"/>
              <a:t>Professional Standards Councils, n.d.</a:t>
            </a:r>
          </a:p>
        </p:txBody>
      </p:sp>
      <p:sp>
        <p:nvSpPr>
          <p:cNvPr id="7" name="Content Placeholder 2">
            <a:extLst>
              <a:ext uri="{FF2B5EF4-FFF2-40B4-BE49-F238E27FC236}">
                <a16:creationId xmlns:a16="http://schemas.microsoft.com/office/drawing/2014/main" id="{DD5572C2-B250-8E4D-44A6-771E39F8FF97}"/>
              </a:ext>
            </a:extLst>
          </p:cNvPr>
          <p:cNvSpPr txBox="1">
            <a:spLocks/>
          </p:cNvSpPr>
          <p:nvPr/>
        </p:nvSpPr>
        <p:spPr>
          <a:xfrm>
            <a:off x="1655698" y="4308058"/>
            <a:ext cx="4977604" cy="2202065"/>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t>Discipline vs Profession</a:t>
            </a:r>
          </a:p>
          <a:p>
            <a:pPr lvl="1"/>
            <a:r>
              <a:rPr lang="en-US" sz="2600" dirty="0"/>
              <a:t>Science vs Practice</a:t>
            </a:r>
          </a:p>
          <a:p>
            <a:pPr marL="457200" lvl="1" indent="0">
              <a:buFont typeface="Wingdings 3" charset="2"/>
              <a:buNone/>
            </a:pPr>
            <a:endParaRPr lang="en-US" sz="2600" dirty="0"/>
          </a:p>
        </p:txBody>
      </p:sp>
      <p:sp>
        <p:nvSpPr>
          <p:cNvPr id="8" name="Content Placeholder 2">
            <a:extLst>
              <a:ext uri="{FF2B5EF4-FFF2-40B4-BE49-F238E27FC236}">
                <a16:creationId xmlns:a16="http://schemas.microsoft.com/office/drawing/2014/main" id="{2A357B4C-203C-8B2A-4821-3CE749BA2B0E}"/>
              </a:ext>
            </a:extLst>
          </p:cNvPr>
          <p:cNvSpPr txBox="1">
            <a:spLocks/>
          </p:cNvSpPr>
          <p:nvPr/>
        </p:nvSpPr>
        <p:spPr>
          <a:xfrm>
            <a:off x="1655698" y="5356858"/>
            <a:ext cx="4977604" cy="891544"/>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en-US" sz="2600" dirty="0"/>
              <a:t>Science </a:t>
            </a:r>
            <a:r>
              <a:rPr lang="en-US" sz="2600" b="1" dirty="0"/>
              <a:t>and</a:t>
            </a:r>
            <a:r>
              <a:rPr lang="en-US" sz="2600" dirty="0"/>
              <a:t> Practice ?</a:t>
            </a:r>
          </a:p>
          <a:p>
            <a:pPr marL="457200" lvl="1" indent="0">
              <a:buFont typeface="Wingdings 3" charset="2"/>
              <a:buNone/>
            </a:pPr>
            <a:endParaRPr lang="en-US" sz="2600" dirty="0"/>
          </a:p>
        </p:txBody>
      </p:sp>
    </p:spTree>
    <p:extLst>
      <p:ext uri="{BB962C8B-B14F-4D97-AF65-F5344CB8AC3E}">
        <p14:creationId xmlns:p14="http://schemas.microsoft.com/office/powerpoint/2010/main" val="3979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22830" y="2175988"/>
            <a:ext cx="8888069" cy="4331689"/>
          </a:xfrm>
        </p:spPr>
        <p:txBody>
          <a:bodyPr>
            <a:normAutofit fontScale="85000" lnSpcReduction="10000"/>
          </a:bodyPr>
          <a:lstStyle/>
          <a:p>
            <a:r>
              <a:rPr lang="en-US" sz="2400" dirty="0"/>
              <a:t>Characteristics</a:t>
            </a:r>
          </a:p>
          <a:p>
            <a:pPr lvl="1"/>
            <a:r>
              <a:rPr lang="en-US" sz="2000" dirty="0"/>
              <a:t>Dubois (2016), considering medicine as prototype</a:t>
            </a:r>
          </a:p>
          <a:p>
            <a:pPr lvl="2"/>
            <a:r>
              <a:rPr lang="en-US" sz="2000" dirty="0"/>
              <a:t>Authority and power with respect to</a:t>
            </a:r>
          </a:p>
          <a:p>
            <a:pPr lvl="2"/>
            <a:r>
              <a:rPr lang="en-US" sz="2000" dirty="0"/>
              <a:t>specialized knowledge, skills, capacities and services (and corresponding fees) in a context of</a:t>
            </a:r>
          </a:p>
          <a:p>
            <a:pPr lvl="2"/>
            <a:r>
              <a:rPr lang="en-US" sz="2000" dirty="0"/>
              <a:t>ethical conduct, and </a:t>
            </a:r>
          </a:p>
          <a:p>
            <a:pPr lvl="2"/>
            <a:r>
              <a:rPr lang="en-US" sz="2400" b="1" dirty="0"/>
              <a:t>autonomy</a:t>
            </a:r>
            <a:r>
              <a:rPr lang="en-US" sz="2400" dirty="0"/>
              <a:t> (understood as the capacity of the community of professionals to regulate themselves)</a:t>
            </a:r>
          </a:p>
          <a:p>
            <a:pPr lvl="3"/>
            <a:r>
              <a:rPr lang="en-US" sz="2400" dirty="0"/>
              <a:t>Possible limits to or challenges to autonomy</a:t>
            </a:r>
          </a:p>
          <a:p>
            <a:pPr lvl="4"/>
            <a:r>
              <a:rPr lang="en-US" sz="2400" dirty="0"/>
              <a:t>Composition of oversight boards, commissions, </a:t>
            </a:r>
            <a:r>
              <a:rPr lang="en-US" sz="2400" dirty="0" err="1"/>
              <a:t>etc</a:t>
            </a:r>
            <a:endParaRPr lang="en-US" sz="2400" dirty="0"/>
          </a:p>
          <a:p>
            <a:pPr lvl="4"/>
            <a:r>
              <a:rPr lang="en-US" sz="2400" dirty="0"/>
              <a:t>Who has the last say regarding profession regulations?</a:t>
            </a:r>
          </a:p>
          <a:p>
            <a:endParaRPr lang="en-US" sz="2400" dirty="0"/>
          </a:p>
          <a:p>
            <a:endParaRPr lang="en-US" sz="2400" dirty="0"/>
          </a:p>
        </p:txBody>
      </p:sp>
      <p:sp>
        <p:nvSpPr>
          <p:cNvPr id="5" name="Title 4">
            <a:extLst>
              <a:ext uri="{FF2B5EF4-FFF2-40B4-BE49-F238E27FC236}">
                <a16:creationId xmlns:a16="http://schemas.microsoft.com/office/drawing/2014/main" id="{11ABEA4E-D464-5A86-B74A-BEF08459981C}"/>
              </a:ext>
            </a:extLst>
          </p:cNvPr>
          <p:cNvSpPr>
            <a:spLocks noGrp="1"/>
          </p:cNvSpPr>
          <p:nvPr>
            <p:ph type="title"/>
          </p:nvPr>
        </p:nvSpPr>
        <p:spPr>
          <a:xfrm>
            <a:off x="694944" y="536448"/>
            <a:ext cx="9631680" cy="1144184"/>
          </a:xfrm>
        </p:spPr>
        <p:txBody>
          <a:bodyPr/>
          <a:lstStyle/>
          <a:p>
            <a:r>
              <a:rPr lang="en-US" dirty="0"/>
              <a:t>Is behavior analysis one?</a:t>
            </a:r>
            <a:br>
              <a:rPr lang="en-US" dirty="0"/>
            </a:br>
            <a:r>
              <a:rPr lang="en-US" dirty="0"/>
              <a:t>	(When we speak of behavior analysis)</a:t>
            </a:r>
          </a:p>
        </p:txBody>
      </p:sp>
    </p:spTree>
    <p:extLst>
      <p:ext uri="{BB962C8B-B14F-4D97-AF65-F5344CB8AC3E}">
        <p14:creationId xmlns:p14="http://schemas.microsoft.com/office/powerpoint/2010/main" val="283735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a:xfrm>
            <a:off x="942680" y="609599"/>
            <a:ext cx="9313683" cy="1240971"/>
          </a:xfrm>
        </p:spPr>
        <p:txBody>
          <a:bodyPr/>
          <a:lstStyle/>
          <a:p>
            <a:r>
              <a:rPr lang="en-US" dirty="0"/>
              <a:t>Is behavior analysis one?</a:t>
            </a:r>
            <a:br>
              <a:rPr lang="en-US" dirty="0"/>
            </a:br>
            <a:r>
              <a:rPr lang="en-US" dirty="0"/>
              <a:t>	(When we speak of behavior analysis)</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603500"/>
            <a:ext cx="8825659" cy="4091214"/>
          </a:xfrm>
        </p:spPr>
        <p:txBody>
          <a:bodyPr>
            <a:normAutofit/>
          </a:bodyPr>
          <a:lstStyle/>
          <a:p>
            <a:pPr lvl="2"/>
            <a:r>
              <a:rPr lang="en-US" sz="2800" b="1" dirty="0"/>
              <a:t>Regarding autonomy</a:t>
            </a:r>
            <a:r>
              <a:rPr lang="en-US" sz="2800" dirty="0"/>
              <a:t> of behavior analysis</a:t>
            </a:r>
            <a:r>
              <a:rPr lang="en-US" sz="2600" dirty="0"/>
              <a:t> consider:</a:t>
            </a:r>
          </a:p>
          <a:p>
            <a:pPr lvl="3"/>
            <a:r>
              <a:rPr lang="en-US" sz="2600" dirty="0"/>
              <a:t>Composition of licensing board/commission/</a:t>
            </a:r>
            <a:r>
              <a:rPr lang="en-US" sz="2600" dirty="0" err="1"/>
              <a:t>etc</a:t>
            </a:r>
            <a:r>
              <a:rPr lang="en-US" sz="2600" dirty="0"/>
              <a:t>- diversity?</a:t>
            </a:r>
          </a:p>
          <a:p>
            <a:pPr lvl="4"/>
            <a:r>
              <a:rPr lang="en-US" sz="2600" dirty="0"/>
              <a:t>variety of perspectives in field, employment of members, geographic representation, representatives from other professions, consumer participation</a:t>
            </a:r>
          </a:p>
          <a:p>
            <a:pPr lvl="3"/>
            <a:r>
              <a:rPr lang="en-US" sz="2600" dirty="0"/>
              <a:t> Ultimate decision maker(s)?</a:t>
            </a:r>
          </a:p>
          <a:p>
            <a:pPr lvl="4"/>
            <a:endParaRPr lang="en-US" sz="2600" dirty="0"/>
          </a:p>
        </p:txBody>
      </p:sp>
      <p:sp>
        <p:nvSpPr>
          <p:cNvPr id="4" name="TextBox 3">
            <a:extLst>
              <a:ext uri="{FF2B5EF4-FFF2-40B4-BE49-F238E27FC236}">
                <a16:creationId xmlns:a16="http://schemas.microsoft.com/office/drawing/2014/main" id="{56A60CF3-F5F6-F30B-0C2B-89ACB2EB7B31}"/>
              </a:ext>
            </a:extLst>
          </p:cNvPr>
          <p:cNvSpPr txBox="1"/>
          <p:nvPr/>
        </p:nvSpPr>
        <p:spPr>
          <a:xfrm>
            <a:off x="87086" y="29500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652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F665-0FC5-8178-8F78-A898AD235DF1}"/>
              </a:ext>
            </a:extLst>
          </p:cNvPr>
          <p:cNvSpPr>
            <a:spLocks noGrp="1"/>
          </p:cNvSpPr>
          <p:nvPr>
            <p:ph type="title"/>
          </p:nvPr>
        </p:nvSpPr>
        <p:spPr>
          <a:xfrm>
            <a:off x="1154954" y="973668"/>
            <a:ext cx="8761413" cy="1024814"/>
          </a:xfrm>
        </p:spPr>
        <p:txBody>
          <a:bodyPr/>
          <a:lstStyle/>
          <a:p>
            <a:r>
              <a:rPr lang="en-US" dirty="0"/>
              <a:t>A Discipline and a Profession?</a:t>
            </a:r>
          </a:p>
        </p:txBody>
      </p:sp>
      <p:sp>
        <p:nvSpPr>
          <p:cNvPr id="3" name="Content Placeholder 2">
            <a:extLst>
              <a:ext uri="{FF2B5EF4-FFF2-40B4-BE49-F238E27FC236}">
                <a16:creationId xmlns:a16="http://schemas.microsoft.com/office/drawing/2014/main" id="{F2BB4E8E-9AAC-B37A-7633-953186F6C36E}"/>
              </a:ext>
            </a:extLst>
          </p:cNvPr>
          <p:cNvSpPr>
            <a:spLocks noGrp="1"/>
          </p:cNvSpPr>
          <p:nvPr>
            <p:ph idx="1"/>
          </p:nvPr>
        </p:nvSpPr>
        <p:spPr>
          <a:xfrm>
            <a:off x="1154954" y="2278742"/>
            <a:ext cx="8924467" cy="4579257"/>
          </a:xfrm>
        </p:spPr>
        <p:txBody>
          <a:bodyPr>
            <a:noAutofit/>
          </a:bodyPr>
          <a:lstStyle/>
          <a:p>
            <a:r>
              <a:rPr lang="en-US" sz="1600" b="1" dirty="0"/>
              <a:t>Psychology is scientific discipline </a:t>
            </a:r>
            <a:r>
              <a:rPr lang="en-US" sz="1600" dirty="0"/>
              <a:t>that studies mental states and processes and behavior in humans and other animals. The discipline of psychology is broadly </a:t>
            </a:r>
            <a:r>
              <a:rPr lang="en-US" sz="1600" b="1" dirty="0"/>
              <a:t>divisible into two parts: a large profession of practitioners and </a:t>
            </a:r>
            <a:r>
              <a:rPr lang="en-US" sz="1600" dirty="0"/>
              <a:t>a smaller but growing </a:t>
            </a:r>
            <a:r>
              <a:rPr lang="en-US" sz="1600" b="1" dirty="0"/>
              <a:t>science</a:t>
            </a:r>
            <a:r>
              <a:rPr lang="en-US" sz="1600" dirty="0"/>
              <a:t> of mind, brain, and social behavior.</a:t>
            </a:r>
          </a:p>
          <a:p>
            <a:r>
              <a:rPr lang="en-US" sz="1600" b="1" dirty="0"/>
              <a:t>Social work is a practice-based profession and an academic discipline </a:t>
            </a:r>
            <a:r>
              <a:rPr lang="en-US" sz="1600" dirty="0"/>
              <a:t>that promotes social change and development, social cohesion, and the empowerment and liberation of people.</a:t>
            </a:r>
          </a:p>
          <a:p>
            <a:r>
              <a:rPr lang="en-US" sz="1600" b="1" dirty="0"/>
              <a:t>Nursing is a discipline and a profession. </a:t>
            </a:r>
            <a:r>
              <a:rPr lang="en-US" sz="1600" dirty="0"/>
              <a:t>The goal of the discipline is to expand knowledge about human experiences through creative conceptualization and research. The goal of the profession is to provide service to humankind through living the art of the science. </a:t>
            </a:r>
          </a:p>
          <a:p>
            <a:r>
              <a:rPr lang="en-US" sz="1600" b="1" dirty="0"/>
              <a:t>Behavior analysis?</a:t>
            </a:r>
          </a:p>
          <a:p>
            <a:pPr lvl="1"/>
            <a:r>
              <a:rPr lang="en-US" b="1" dirty="0"/>
              <a:t>ABAI: </a:t>
            </a:r>
            <a:r>
              <a:rPr lang="en-US" dirty="0"/>
              <a:t>“Home of the science and practice of behavior analysis.”</a:t>
            </a:r>
          </a:p>
          <a:p>
            <a:pPr lvl="1"/>
            <a:r>
              <a:rPr lang="en-US" b="1" dirty="0"/>
              <a:t>APBA: </a:t>
            </a:r>
            <a:r>
              <a:rPr lang="en-US" dirty="0"/>
              <a:t>...has theoretical, experimental, and applied branches</a:t>
            </a:r>
          </a:p>
          <a:p>
            <a:pPr lvl="2"/>
            <a:r>
              <a:rPr lang="en-US" sz="1600" dirty="0"/>
              <a:t>Complicated by multiple ways we use the term?</a:t>
            </a:r>
          </a:p>
        </p:txBody>
      </p:sp>
      <p:sp>
        <p:nvSpPr>
          <p:cNvPr id="4" name="TextBox 3">
            <a:extLst>
              <a:ext uri="{FF2B5EF4-FFF2-40B4-BE49-F238E27FC236}">
                <a16:creationId xmlns:a16="http://schemas.microsoft.com/office/drawing/2014/main" id="{B4B7417F-CB3E-8536-2D38-E3521548D4F3}"/>
              </a:ext>
            </a:extLst>
          </p:cNvPr>
          <p:cNvSpPr txBox="1"/>
          <p:nvPr/>
        </p:nvSpPr>
        <p:spPr>
          <a:xfrm>
            <a:off x="11293311" y="355390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634FDE2E-BAA9-0057-EBBF-D67C21ED961A}"/>
              </a:ext>
            </a:extLst>
          </p:cNvPr>
          <p:cNvSpPr txBox="1"/>
          <p:nvPr/>
        </p:nvSpPr>
        <p:spPr>
          <a:xfrm>
            <a:off x="9080251" y="6304002"/>
            <a:ext cx="3111749" cy="553998"/>
          </a:xfrm>
          <a:prstGeom prst="rect">
            <a:avLst/>
          </a:prstGeom>
          <a:noFill/>
        </p:spPr>
        <p:txBody>
          <a:bodyPr wrap="none" rtlCol="0">
            <a:spAutoFit/>
          </a:bodyPr>
          <a:lstStyle/>
          <a:p>
            <a:r>
              <a:rPr lang="en-US" sz="1000" dirty="0"/>
              <a:t>International Federation of Social Workers, 2022</a:t>
            </a:r>
          </a:p>
          <a:p>
            <a:r>
              <a:rPr lang="en-US" sz="1000" dirty="0" err="1"/>
              <a:t>Mischel</a:t>
            </a:r>
            <a:r>
              <a:rPr lang="en-US" sz="1000" dirty="0"/>
              <a:t>, n.d.</a:t>
            </a:r>
          </a:p>
          <a:p>
            <a:r>
              <a:rPr lang="en-US" sz="1000" dirty="0"/>
              <a:t>Parse, 1999</a:t>
            </a:r>
          </a:p>
        </p:txBody>
      </p:sp>
      <p:sp>
        <p:nvSpPr>
          <p:cNvPr id="6" name="TextBox 5">
            <a:extLst>
              <a:ext uri="{FF2B5EF4-FFF2-40B4-BE49-F238E27FC236}">
                <a16:creationId xmlns:a16="http://schemas.microsoft.com/office/drawing/2014/main" id="{6ABB2BD2-4105-96B9-2F78-78BBD58457AF}"/>
              </a:ext>
            </a:extLst>
          </p:cNvPr>
          <p:cNvSpPr txBox="1"/>
          <p:nvPr/>
        </p:nvSpPr>
        <p:spPr>
          <a:xfrm>
            <a:off x="12767733" y="347697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274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F665-0FC5-8178-8F78-A898AD235DF1}"/>
              </a:ext>
            </a:extLst>
          </p:cNvPr>
          <p:cNvSpPr>
            <a:spLocks noGrp="1"/>
          </p:cNvSpPr>
          <p:nvPr>
            <p:ph type="title"/>
          </p:nvPr>
        </p:nvSpPr>
        <p:spPr>
          <a:xfrm>
            <a:off x="1154954" y="973668"/>
            <a:ext cx="8761413" cy="1024814"/>
          </a:xfrm>
        </p:spPr>
        <p:txBody>
          <a:bodyPr/>
          <a:lstStyle/>
          <a:p>
            <a:r>
              <a:rPr lang="en-US" dirty="0"/>
              <a:t>A Discipline and a Profession?</a:t>
            </a:r>
          </a:p>
        </p:txBody>
      </p:sp>
      <p:sp>
        <p:nvSpPr>
          <p:cNvPr id="3" name="Content Placeholder 2">
            <a:extLst>
              <a:ext uri="{FF2B5EF4-FFF2-40B4-BE49-F238E27FC236}">
                <a16:creationId xmlns:a16="http://schemas.microsoft.com/office/drawing/2014/main" id="{F2BB4E8E-9AAC-B37A-7633-953186F6C36E}"/>
              </a:ext>
            </a:extLst>
          </p:cNvPr>
          <p:cNvSpPr>
            <a:spLocks noGrp="1"/>
          </p:cNvSpPr>
          <p:nvPr>
            <p:ph idx="1"/>
          </p:nvPr>
        </p:nvSpPr>
        <p:spPr>
          <a:xfrm>
            <a:off x="1154955" y="2278742"/>
            <a:ext cx="7874746" cy="4579257"/>
          </a:xfrm>
        </p:spPr>
        <p:txBody>
          <a:bodyPr>
            <a:noAutofit/>
          </a:bodyPr>
          <a:lstStyle/>
          <a:p>
            <a:r>
              <a:rPr lang="en-US" sz="2800" dirty="0"/>
              <a:t>Discipline and Profession- common core of philosophy, general mission, knowledge, and values with diversity present and possessing the essential features of a profession</a:t>
            </a:r>
          </a:p>
          <a:p>
            <a:pPr marL="3376613" indent="0">
              <a:buNone/>
            </a:pPr>
            <a:r>
              <a:rPr lang="en-US" sz="2800" dirty="0"/>
              <a:t>or</a:t>
            </a:r>
          </a:p>
          <a:p>
            <a:r>
              <a:rPr lang="en-US" sz="2800" dirty="0"/>
              <a:t>Chimera- combination of features that are not integrated and that probably is unlikely to survive  </a:t>
            </a:r>
          </a:p>
        </p:txBody>
      </p:sp>
      <p:sp>
        <p:nvSpPr>
          <p:cNvPr id="4" name="TextBox 3">
            <a:extLst>
              <a:ext uri="{FF2B5EF4-FFF2-40B4-BE49-F238E27FC236}">
                <a16:creationId xmlns:a16="http://schemas.microsoft.com/office/drawing/2014/main" id="{B4B7417F-CB3E-8536-2D38-E3521548D4F3}"/>
              </a:ext>
            </a:extLst>
          </p:cNvPr>
          <p:cNvSpPr txBox="1"/>
          <p:nvPr/>
        </p:nvSpPr>
        <p:spPr>
          <a:xfrm>
            <a:off x="11293311" y="3553905"/>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6ABB2BD2-4105-96B9-2F78-78BBD58457AF}"/>
              </a:ext>
            </a:extLst>
          </p:cNvPr>
          <p:cNvSpPr txBox="1"/>
          <p:nvPr/>
        </p:nvSpPr>
        <p:spPr>
          <a:xfrm>
            <a:off x="12767733" y="3476978"/>
            <a:ext cx="184731" cy="369332"/>
          </a:xfrm>
          <a:prstGeom prst="rect">
            <a:avLst/>
          </a:prstGeom>
          <a:noFill/>
        </p:spPr>
        <p:txBody>
          <a:bodyPr wrap="none" rtlCol="0">
            <a:spAutoFit/>
          </a:bodyPr>
          <a:lstStyle/>
          <a:p>
            <a:endParaRPr lang="en-US" dirty="0"/>
          </a:p>
        </p:txBody>
      </p:sp>
      <p:pic>
        <p:nvPicPr>
          <p:cNvPr id="7" name="Picture 2" descr="Chimera | Dragon's Dogma Wiki | Fandom">
            <a:extLst>
              <a:ext uri="{FF2B5EF4-FFF2-40B4-BE49-F238E27FC236}">
                <a16:creationId xmlns:a16="http://schemas.microsoft.com/office/drawing/2014/main" id="{94D91A8F-96F4-D811-49CC-6012499FE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700" y="4084660"/>
            <a:ext cx="316230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3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A44B-19BE-DC5C-4782-8051C595299C}"/>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81AED028-E3FA-B2AE-1C29-0F72031ACD69}"/>
              </a:ext>
            </a:extLst>
          </p:cNvPr>
          <p:cNvSpPr>
            <a:spLocks noGrp="1"/>
          </p:cNvSpPr>
          <p:nvPr>
            <p:ph idx="1"/>
          </p:nvPr>
        </p:nvSpPr>
        <p:spPr/>
        <p:txBody>
          <a:bodyPr>
            <a:normAutofit/>
          </a:bodyPr>
          <a:lstStyle/>
          <a:p>
            <a:r>
              <a:rPr lang="en-US" sz="2800" dirty="0"/>
              <a:t>What is a profession?</a:t>
            </a:r>
          </a:p>
          <a:p>
            <a:r>
              <a:rPr lang="en-US" sz="2800" dirty="0"/>
              <a:t>Is behavior analysis one?</a:t>
            </a:r>
          </a:p>
          <a:p>
            <a:r>
              <a:rPr lang="en-US" sz="2800" dirty="0"/>
              <a:t>Does it matter?</a:t>
            </a:r>
          </a:p>
          <a:p>
            <a:r>
              <a:rPr lang="en-US" sz="2800" dirty="0"/>
              <a:t>Some other important matters </a:t>
            </a:r>
          </a:p>
          <a:p>
            <a:pPr lvl="1"/>
            <a:r>
              <a:rPr lang="en-US" sz="2800" dirty="0"/>
              <a:t>Different status across social and national contexts?</a:t>
            </a:r>
          </a:p>
        </p:txBody>
      </p:sp>
    </p:spTree>
    <p:extLst>
      <p:ext uri="{BB962C8B-B14F-4D97-AF65-F5344CB8AC3E}">
        <p14:creationId xmlns:p14="http://schemas.microsoft.com/office/powerpoint/2010/main" val="360294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5D4C-34C7-D428-FF13-487B4D35F95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C70C30D-1BD2-D42A-0B50-1D318702B05B}"/>
              </a:ext>
            </a:extLst>
          </p:cNvPr>
          <p:cNvSpPr>
            <a:spLocks noGrp="1"/>
          </p:cNvSpPr>
          <p:nvPr>
            <p:ph idx="1"/>
          </p:nvPr>
        </p:nvSpPr>
        <p:spPr>
          <a:xfrm>
            <a:off x="0" y="2246489"/>
            <a:ext cx="12192000" cy="4611511"/>
          </a:xfrm>
        </p:spPr>
        <p:txBody>
          <a:bodyPr>
            <a:normAutofit fontScale="62500" lnSpcReduction="20000"/>
          </a:bodyPr>
          <a:lstStyle/>
          <a:p>
            <a:r>
              <a:rPr lang="en-US" dirty="0"/>
              <a:t>A Brief History of Professions (n.d.). Pocket Dentistry. </a:t>
            </a:r>
            <a:r>
              <a:rPr lang="en-US" dirty="0">
                <a:hlinkClick r:id="rId2"/>
              </a:rPr>
              <a:t>https://pocketdentistry.com/brief-history-of-professions/#:~:text=In%20the%2016th%20century%2C%20the,everything%20from%20barbering%20to%20blacksmithing</a:t>
            </a:r>
            <a:r>
              <a:rPr lang="en-US" dirty="0"/>
              <a:t>.</a:t>
            </a:r>
          </a:p>
          <a:p>
            <a:r>
              <a:rPr lang="en-US" dirty="0"/>
              <a:t>American Psychological Association Division 25 (2022). </a:t>
            </a:r>
            <a:r>
              <a:rPr lang="en-US" i="1" dirty="0"/>
              <a:t>About Division 25.</a:t>
            </a:r>
            <a:r>
              <a:rPr lang="en-US" dirty="0"/>
              <a:t> Retrieved May 23, 2022 from </a:t>
            </a:r>
            <a:r>
              <a:rPr lang="en-US" dirty="0">
                <a:hlinkClick r:id="rId3"/>
              </a:rPr>
              <a:t>https://www.apadivisions.org/division-25/index?_ga=2.144597809.560634747.16533338021853861913.1649109667&amp;_gac=1.189007321.1651517983.CjwKCAjwgr6TBhAGEiwA3aVuIZQrU5lVVT6pOkfAnfL95irf2TYPbDcV1cZvFwycJvsggPx1Mmqr-BoCXpwQAvD_BwE</a:t>
            </a:r>
            <a:endParaRPr lang="en-US" dirty="0"/>
          </a:p>
          <a:p>
            <a:r>
              <a:rPr lang="en-US" dirty="0"/>
              <a:t>Association for Behavior Analysis International (2022). </a:t>
            </a:r>
            <a:r>
              <a:rPr lang="en-US" i="1" dirty="0"/>
              <a:t>What is Behavior Analysis?</a:t>
            </a:r>
            <a:r>
              <a:rPr lang="en-US" dirty="0"/>
              <a:t> </a:t>
            </a:r>
            <a:r>
              <a:rPr lang="en-US" dirty="0">
                <a:hlinkClick r:id="rId4"/>
              </a:rPr>
              <a:t>https://www.abainternational.org/about-us/behavior-analysis.aspx</a:t>
            </a:r>
            <a:endParaRPr lang="en-US" dirty="0"/>
          </a:p>
          <a:p>
            <a:r>
              <a:rPr lang="en-US" dirty="0"/>
              <a:t>Association for Professional Behavior Analysts (n.d.). </a:t>
            </a:r>
            <a:r>
              <a:rPr lang="en-US" i="1" dirty="0"/>
              <a:t>About Behavior Analysis.</a:t>
            </a:r>
            <a:r>
              <a:rPr lang="en-US" dirty="0"/>
              <a:t> </a:t>
            </a:r>
            <a:r>
              <a:rPr lang="en-US" dirty="0">
                <a:hlinkClick r:id="rId5"/>
              </a:rPr>
              <a:t>https://www.apbahome.net/page/aboutba</a:t>
            </a:r>
            <a:endParaRPr lang="en-US" dirty="0"/>
          </a:p>
          <a:p>
            <a:r>
              <a:rPr lang="en-US" dirty="0"/>
              <a:t>Behavior Analyst Certification Board (2022). </a:t>
            </a:r>
            <a:r>
              <a:rPr lang="en-US" i="1" dirty="0"/>
              <a:t>About Behavior Analysis. </a:t>
            </a:r>
            <a:r>
              <a:rPr lang="en-US" i="1" dirty="0">
                <a:hlinkClick r:id="rId6"/>
              </a:rPr>
              <a:t>https://www.bacb.com/about-behavior-analysis/</a:t>
            </a:r>
            <a:endParaRPr lang="en-US" dirty="0"/>
          </a:p>
          <a:p>
            <a:r>
              <a:rPr lang="en-US" dirty="0"/>
              <a:t>Clarke, T. (n.d.). </a:t>
            </a:r>
            <a:r>
              <a:rPr lang="en-US" i="1" dirty="0"/>
              <a:t>Emerging Professions. </a:t>
            </a:r>
            <a:r>
              <a:rPr lang="en-US" dirty="0"/>
              <a:t>Professional Standards Councils. Retrieved May 20, 2022 from </a:t>
            </a:r>
            <a:r>
              <a:rPr lang="en-US" dirty="0">
                <a:hlinkClick r:id="rId7"/>
              </a:rPr>
              <a:t>https://www.psc.gov.au/sites/default/files/2021-08/1c.%20Emerging%20Professions_0.pdf</a:t>
            </a:r>
            <a:r>
              <a:rPr lang="en-US" dirty="0"/>
              <a:t> </a:t>
            </a:r>
          </a:p>
          <a:p>
            <a:r>
              <a:rPr lang="en-US" dirty="0"/>
              <a:t>Dubois, M. (2016). Science as vocation? Discipline, profession and impressionistic sociology, </a:t>
            </a:r>
            <a:r>
              <a:rPr lang="en-US" i="1" dirty="0" err="1"/>
              <a:t>ASp</a:t>
            </a:r>
            <a:r>
              <a:rPr lang="en-US" i="1" dirty="0"/>
              <a:t> [Online</a:t>
            </a:r>
            <a:r>
              <a:rPr lang="en-US" dirty="0"/>
              <a:t>], </a:t>
            </a:r>
            <a:r>
              <a:rPr lang="en-US" i="1" dirty="0"/>
              <a:t>69, </a:t>
            </a:r>
            <a:r>
              <a:rPr lang="en-US" dirty="0">
                <a:hlinkClick r:id="rId8"/>
              </a:rPr>
              <a:t>https://</a:t>
            </a:r>
            <a:r>
              <a:rPr lang="en-US" dirty="0" err="1">
                <a:hlinkClick r:id="rId8"/>
              </a:rPr>
              <a:t>doi.org</a:t>
            </a:r>
            <a:r>
              <a:rPr lang="en-US" dirty="0">
                <a:hlinkClick r:id="rId8"/>
              </a:rPr>
              <a:t>/10.4000/asp.4784</a:t>
            </a:r>
            <a:endParaRPr lang="en-US" dirty="0"/>
          </a:p>
          <a:p>
            <a:r>
              <a:rPr lang="en-US" dirty="0"/>
              <a:t>International Federation of Social Workers (2022). Global Definition of Social Work. </a:t>
            </a:r>
            <a:r>
              <a:rPr lang="en-US" dirty="0">
                <a:hlinkClick r:id="rId9"/>
              </a:rPr>
              <a:t>https://www.ifsw.org/what-is-social-work/global-definition-of-social-work/</a:t>
            </a:r>
            <a:r>
              <a:rPr lang="en-US" dirty="0"/>
              <a:t> </a:t>
            </a:r>
          </a:p>
          <a:p>
            <a:r>
              <a:rPr lang="en-US" dirty="0"/>
              <a:t>Kumari, G. (2022, February 14). </a:t>
            </a:r>
            <a:r>
              <a:rPr lang="en-US" i="1" dirty="0"/>
              <a:t>What is the Difference Between Discipline and Profession. Retrieved May 20, 2022 from </a:t>
            </a:r>
            <a:r>
              <a:rPr lang="en-US" i="1" dirty="0">
                <a:hlinkClick r:id="rId10"/>
              </a:rPr>
              <a:t>https://www.differencebetween.com/what-is-the-difference-between-discipline-and-profession/#:~:text=Discipline%20vs%20Profession-,The%20key%20difference%20between%20discipline%20and%20profession%20is%20that%20discipline,in%20performing%20the%20particular%</a:t>
            </a:r>
            <a:endParaRPr lang="en-US" i="1" dirty="0"/>
          </a:p>
          <a:p>
            <a:r>
              <a:rPr lang="en-US" dirty="0" err="1"/>
              <a:t>Mischel</a:t>
            </a:r>
            <a:r>
              <a:rPr lang="en-US" dirty="0"/>
              <a:t>, W. (n.d.). </a:t>
            </a:r>
            <a:r>
              <a:rPr lang="en-US" i="1" dirty="0"/>
              <a:t>Psychology</a:t>
            </a:r>
            <a:r>
              <a:rPr lang="en-US" dirty="0"/>
              <a:t>. </a:t>
            </a:r>
            <a:r>
              <a:rPr lang="en-US" dirty="0" err="1"/>
              <a:t>Britanica</a:t>
            </a:r>
            <a:r>
              <a:rPr lang="en-US" dirty="0"/>
              <a:t> </a:t>
            </a:r>
            <a:r>
              <a:rPr lang="en-US" dirty="0">
                <a:hlinkClick r:id="rId11"/>
              </a:rPr>
              <a:t>https://www.britannica.com/science/psychology</a:t>
            </a:r>
            <a:r>
              <a:rPr lang="en-US" dirty="0"/>
              <a:t> </a:t>
            </a:r>
          </a:p>
          <a:p>
            <a:r>
              <a:rPr lang="en-US" dirty="0"/>
              <a:t>Parse, R. R. (1999). Nursing: The Discipline and the Profession. </a:t>
            </a:r>
            <a:r>
              <a:rPr lang="en-US" i="1" dirty="0"/>
              <a:t>Nursing Science Quarterly</a:t>
            </a:r>
            <a:r>
              <a:rPr lang="en-US" dirty="0"/>
              <a:t>, </a:t>
            </a:r>
            <a:r>
              <a:rPr lang="en-US" i="1" dirty="0"/>
              <a:t>12</a:t>
            </a:r>
            <a:r>
              <a:rPr lang="en-US" dirty="0"/>
              <a:t> (4), 275-276 </a:t>
            </a:r>
          </a:p>
          <a:p>
            <a:r>
              <a:rPr lang="en-US" dirty="0"/>
              <a:t>Profession. (2022, May 20). In </a:t>
            </a:r>
            <a:r>
              <a:rPr lang="en-US" i="1" dirty="0"/>
              <a:t>Wikipedia</a:t>
            </a:r>
            <a:r>
              <a:rPr lang="en-US" dirty="0"/>
              <a:t>. </a:t>
            </a:r>
            <a:r>
              <a:rPr lang="en-US" dirty="0">
                <a:hlinkClick r:id="rId12"/>
              </a:rPr>
              <a:t>https://en.wikipedia.org/wiki/Profession</a:t>
            </a:r>
            <a:endParaRPr lang="en-US" dirty="0"/>
          </a:p>
          <a:p>
            <a:r>
              <a:rPr lang="en-US" dirty="0"/>
              <a:t>What is a Profession (n.d.). Professional Standards Councils. Retrieved May 20, 2022 from </a:t>
            </a:r>
            <a:r>
              <a:rPr lang="en-US" dirty="0">
                <a:hlinkClick r:id="rId13"/>
              </a:rPr>
              <a:t>https://www.psc.gov.au/what-is-a-profession</a:t>
            </a:r>
            <a:r>
              <a:rPr lang="en-US" dirty="0"/>
              <a:t> </a:t>
            </a:r>
          </a:p>
          <a:p>
            <a:r>
              <a:rPr lang="en-US" dirty="0"/>
              <a:t>What is a Profession (2003). Australian Council of Professions Retrieved 2022, May 20 from </a:t>
            </a:r>
            <a:r>
              <a:rPr lang="en-US" b="0" i="0" dirty="0">
                <a:solidFill>
                  <a:srgbClr val="202122"/>
                </a:solidFill>
                <a:effectLst/>
                <a:latin typeface="Arial" panose="020B0604020202020204" pitchFamily="34" charset="0"/>
                <a:hlinkClick r:id="rId14"/>
              </a:rPr>
              <a:t>https://www.professions.org.au/what-is-a-professional/</a:t>
            </a:r>
            <a:endParaRPr lang="en-US" b="0" i="0" dirty="0">
              <a:solidFill>
                <a:srgbClr val="202122"/>
              </a:solidFill>
              <a:effectLst/>
              <a:latin typeface="Arial" panose="020B0604020202020204" pitchFamily="34" charset="0"/>
            </a:endParaRPr>
          </a:p>
          <a:p>
            <a:pPr marL="0" indent="0">
              <a:buNone/>
            </a:pPr>
            <a:endParaRPr lang="en-US" dirty="0"/>
          </a:p>
          <a:p>
            <a:endParaRPr lang="en-US" dirty="0"/>
          </a:p>
        </p:txBody>
      </p:sp>
      <p:sp>
        <p:nvSpPr>
          <p:cNvPr id="4" name="TextBox 3">
            <a:extLst>
              <a:ext uri="{FF2B5EF4-FFF2-40B4-BE49-F238E27FC236}">
                <a16:creationId xmlns:a16="http://schemas.microsoft.com/office/drawing/2014/main" id="{DF50B215-8CCB-A33A-E1A4-8EE59358E4A0}"/>
              </a:ext>
            </a:extLst>
          </p:cNvPr>
          <p:cNvSpPr txBox="1"/>
          <p:nvPr/>
        </p:nvSpPr>
        <p:spPr>
          <a:xfrm>
            <a:off x="12790311" y="134337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6099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a:xfrm>
            <a:off x="1154954" y="609599"/>
            <a:ext cx="8761413" cy="1240971"/>
          </a:xfrm>
        </p:spPr>
        <p:txBody>
          <a:bodyPr/>
          <a:lstStyle/>
          <a:p>
            <a:r>
              <a:rPr lang="en-US" dirty="0"/>
              <a:t>What is a Profession?</a:t>
            </a:r>
            <a:br>
              <a:rPr lang="en-US" dirty="0"/>
            </a:br>
            <a:r>
              <a:rPr lang="en-US" dirty="0"/>
              <a:t>	(When we speak of a profession)</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p:txBody>
          <a:bodyPr>
            <a:noAutofit/>
          </a:bodyPr>
          <a:lstStyle/>
          <a:p>
            <a:r>
              <a:rPr lang="en-US" sz="2400" dirty="0"/>
              <a:t>History</a:t>
            </a:r>
          </a:p>
          <a:p>
            <a:pPr lvl="1"/>
            <a:r>
              <a:rPr lang="en-US" sz="2400" dirty="0"/>
              <a:t>etymology of “to profess” - willingness to make a public declaration of something that was important</a:t>
            </a:r>
          </a:p>
          <a:p>
            <a:pPr lvl="1"/>
            <a:r>
              <a:rPr lang="en-US" sz="2400" dirty="0"/>
              <a:t>16th century: special occupations of </a:t>
            </a:r>
            <a:r>
              <a:rPr lang="en-US" sz="2400" b="1" dirty="0"/>
              <a:t>divinity</a:t>
            </a:r>
            <a:r>
              <a:rPr lang="en-US" sz="2400" dirty="0"/>
              <a:t>, medicine, law, and (sometimes) the military</a:t>
            </a:r>
          </a:p>
          <a:p>
            <a:pPr lvl="2"/>
            <a:r>
              <a:rPr lang="en-US" sz="2400" dirty="0"/>
              <a:t>but, people used the term to refer to everything from barbering to blacksmithing</a:t>
            </a:r>
          </a:p>
          <a:p>
            <a:pPr marL="0" indent="0">
              <a:buNone/>
            </a:pPr>
            <a:endParaRPr lang="en-US" sz="2400" dirty="0"/>
          </a:p>
        </p:txBody>
      </p:sp>
      <p:sp>
        <p:nvSpPr>
          <p:cNvPr id="4" name="TextBox 3">
            <a:extLst>
              <a:ext uri="{FF2B5EF4-FFF2-40B4-BE49-F238E27FC236}">
                <a16:creationId xmlns:a16="http://schemas.microsoft.com/office/drawing/2014/main" id="{56A60CF3-F5F6-F30B-0C2B-89ACB2EB7B31}"/>
              </a:ext>
            </a:extLst>
          </p:cNvPr>
          <p:cNvSpPr txBox="1"/>
          <p:nvPr/>
        </p:nvSpPr>
        <p:spPr>
          <a:xfrm>
            <a:off x="87086" y="2950029"/>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27233898-AA7C-CDAB-2717-4ACD6D2C6870}"/>
              </a:ext>
            </a:extLst>
          </p:cNvPr>
          <p:cNvSpPr txBox="1"/>
          <p:nvPr/>
        </p:nvSpPr>
        <p:spPr>
          <a:xfrm>
            <a:off x="10024419" y="6611779"/>
            <a:ext cx="2167581" cy="246221"/>
          </a:xfrm>
          <a:prstGeom prst="rect">
            <a:avLst/>
          </a:prstGeom>
          <a:noFill/>
        </p:spPr>
        <p:txBody>
          <a:bodyPr wrap="none" rtlCol="0">
            <a:spAutoFit/>
          </a:bodyPr>
          <a:lstStyle/>
          <a:p>
            <a:r>
              <a:rPr lang="en-US" sz="1000" dirty="0"/>
              <a:t>A Brief History of Professions, n.d.</a:t>
            </a:r>
          </a:p>
        </p:txBody>
      </p:sp>
    </p:spTree>
    <p:extLst>
      <p:ext uri="{BB962C8B-B14F-4D97-AF65-F5344CB8AC3E}">
        <p14:creationId xmlns:p14="http://schemas.microsoft.com/office/powerpoint/2010/main" val="100548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a:xfrm>
            <a:off x="1154954" y="609599"/>
            <a:ext cx="8761413" cy="1240971"/>
          </a:xfrm>
        </p:spPr>
        <p:txBody>
          <a:bodyPr/>
          <a:lstStyle/>
          <a:p>
            <a:r>
              <a:rPr lang="en-US" dirty="0"/>
              <a:t>What is a Profession?</a:t>
            </a:r>
            <a:br>
              <a:rPr lang="en-US" dirty="0"/>
            </a:br>
            <a:r>
              <a:rPr lang="en-US" dirty="0"/>
              <a:t>	(When we speak of a profession)</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603500"/>
            <a:ext cx="8825659" cy="4091214"/>
          </a:xfrm>
        </p:spPr>
        <p:txBody>
          <a:bodyPr>
            <a:normAutofit/>
          </a:bodyPr>
          <a:lstStyle/>
          <a:p>
            <a:r>
              <a:rPr lang="en-US" sz="2800" dirty="0"/>
              <a:t>History</a:t>
            </a:r>
          </a:p>
          <a:p>
            <a:pPr marL="0" indent="0">
              <a:buNone/>
            </a:pPr>
            <a:endParaRPr lang="en-US" sz="2800" dirty="0"/>
          </a:p>
        </p:txBody>
      </p:sp>
      <p:sp>
        <p:nvSpPr>
          <p:cNvPr id="4" name="TextBox 3">
            <a:extLst>
              <a:ext uri="{FF2B5EF4-FFF2-40B4-BE49-F238E27FC236}">
                <a16:creationId xmlns:a16="http://schemas.microsoft.com/office/drawing/2014/main" id="{56A60CF3-F5F6-F30B-0C2B-89ACB2EB7B31}"/>
              </a:ext>
            </a:extLst>
          </p:cNvPr>
          <p:cNvSpPr txBox="1"/>
          <p:nvPr/>
        </p:nvSpPr>
        <p:spPr>
          <a:xfrm>
            <a:off x="87086" y="2950029"/>
            <a:ext cx="184731" cy="369332"/>
          </a:xfrm>
          <a:prstGeom prst="rect">
            <a:avLst/>
          </a:prstGeom>
          <a:noFill/>
        </p:spPr>
        <p:txBody>
          <a:bodyPr wrap="none" rtlCol="0">
            <a:spAutoFit/>
          </a:bodyPr>
          <a:lstStyle/>
          <a:p>
            <a:endParaRPr lang="en-US" dirty="0"/>
          </a:p>
        </p:txBody>
      </p:sp>
      <p:pic>
        <p:nvPicPr>
          <p:cNvPr id="6" name="Picture 5" descr="Diagram&#10;&#10;Description automatically generated">
            <a:extLst>
              <a:ext uri="{FF2B5EF4-FFF2-40B4-BE49-F238E27FC236}">
                <a16:creationId xmlns:a16="http://schemas.microsoft.com/office/drawing/2014/main" id="{BBFE2AE1-8461-6EF8-6010-8C5C4E92FE81}"/>
              </a:ext>
            </a:extLst>
          </p:cNvPr>
          <p:cNvPicPr>
            <a:picLocks noChangeAspect="1"/>
          </p:cNvPicPr>
          <p:nvPr/>
        </p:nvPicPr>
        <p:blipFill>
          <a:blip r:embed="rId3"/>
          <a:stretch>
            <a:fillRect/>
          </a:stretch>
        </p:blipFill>
        <p:spPr>
          <a:xfrm>
            <a:off x="3714749" y="2597306"/>
            <a:ext cx="3939815" cy="4097408"/>
          </a:xfrm>
          <a:prstGeom prst="rect">
            <a:avLst/>
          </a:prstGeom>
        </p:spPr>
      </p:pic>
      <p:sp>
        <p:nvSpPr>
          <p:cNvPr id="5" name="TextBox 4">
            <a:extLst>
              <a:ext uri="{FF2B5EF4-FFF2-40B4-BE49-F238E27FC236}">
                <a16:creationId xmlns:a16="http://schemas.microsoft.com/office/drawing/2014/main" id="{19BE7ECC-53AE-AF2C-7236-0325B263D30A}"/>
              </a:ext>
            </a:extLst>
          </p:cNvPr>
          <p:cNvSpPr txBox="1"/>
          <p:nvPr/>
        </p:nvSpPr>
        <p:spPr>
          <a:xfrm>
            <a:off x="11295601" y="6571603"/>
            <a:ext cx="896399" cy="246221"/>
          </a:xfrm>
          <a:prstGeom prst="rect">
            <a:avLst/>
          </a:prstGeom>
          <a:noFill/>
        </p:spPr>
        <p:txBody>
          <a:bodyPr wrap="none" rtlCol="0">
            <a:spAutoFit/>
          </a:bodyPr>
          <a:lstStyle/>
          <a:p>
            <a:r>
              <a:rPr lang="en-US" sz="1000" dirty="0"/>
              <a:t>Clarke, n.d.</a:t>
            </a:r>
          </a:p>
        </p:txBody>
      </p:sp>
    </p:spTree>
    <p:extLst>
      <p:ext uri="{BB962C8B-B14F-4D97-AF65-F5344CB8AC3E}">
        <p14:creationId xmlns:p14="http://schemas.microsoft.com/office/powerpoint/2010/main" val="15010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a:xfrm>
            <a:off x="1154954" y="527901"/>
            <a:ext cx="8761413" cy="1498861"/>
          </a:xfrm>
        </p:spPr>
        <p:txBody>
          <a:bodyPr/>
          <a:lstStyle/>
          <a:p>
            <a:r>
              <a:rPr lang="en-US" dirty="0"/>
              <a:t>What is a Profession?</a:t>
            </a:r>
            <a:br>
              <a:rPr lang="en-US" dirty="0"/>
            </a:br>
            <a:r>
              <a:rPr lang="en-US" dirty="0"/>
              <a:t>	(When we speak of a profession)</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p:txBody>
          <a:bodyPr>
            <a:noAutofit/>
          </a:bodyPr>
          <a:lstStyle/>
          <a:p>
            <a:r>
              <a:rPr lang="en-US" sz="2000" dirty="0"/>
              <a:t>Distinctions</a:t>
            </a:r>
          </a:p>
          <a:p>
            <a:pPr lvl="1"/>
            <a:r>
              <a:rPr lang="en-US" sz="2000" dirty="0"/>
              <a:t>Profession</a:t>
            </a:r>
            <a:r>
              <a:rPr lang="en-US" sz="2000" i="1" dirty="0"/>
              <a:t>al</a:t>
            </a:r>
            <a:r>
              <a:rPr lang="en-US" sz="2000" dirty="0"/>
              <a:t> vs. amateur</a:t>
            </a:r>
          </a:p>
          <a:p>
            <a:pPr lvl="1"/>
            <a:r>
              <a:rPr lang="en-US" sz="2000" dirty="0"/>
              <a:t>Profession vs. occupation</a:t>
            </a:r>
          </a:p>
          <a:p>
            <a:pPr marL="2409825" lvl="1" indent="0">
              <a:buNone/>
            </a:pPr>
            <a:r>
              <a:rPr lang="en-US" sz="2000" dirty="0"/>
              <a:t>trade</a:t>
            </a:r>
          </a:p>
          <a:p>
            <a:pPr marL="2409825" lvl="1" indent="0">
              <a:buNone/>
            </a:pPr>
            <a:r>
              <a:rPr lang="en-US" sz="2000" dirty="0"/>
              <a:t>vocation</a:t>
            </a:r>
          </a:p>
          <a:p>
            <a:pPr lvl="1"/>
            <a:r>
              <a:rPr lang="en-US" sz="2000" dirty="0"/>
              <a:t>Profession vs. discipline</a:t>
            </a:r>
          </a:p>
          <a:p>
            <a:pPr marL="971550" lvl="1" indent="-457200"/>
            <a:endParaRPr lang="en-US" sz="2000" dirty="0"/>
          </a:p>
          <a:p>
            <a:pPr marL="0" indent="0">
              <a:buNone/>
            </a:pPr>
            <a:endParaRPr lang="en-US" sz="2000" dirty="0"/>
          </a:p>
        </p:txBody>
      </p:sp>
      <p:pic>
        <p:nvPicPr>
          <p:cNvPr id="5" name="Picture 4" descr="Diagram&#10;&#10;Description automatically generated">
            <a:extLst>
              <a:ext uri="{FF2B5EF4-FFF2-40B4-BE49-F238E27FC236}">
                <a16:creationId xmlns:a16="http://schemas.microsoft.com/office/drawing/2014/main" id="{C7573997-38EF-4A87-42E7-535D51911B53}"/>
              </a:ext>
            </a:extLst>
          </p:cNvPr>
          <p:cNvPicPr>
            <a:picLocks noChangeAspect="1"/>
          </p:cNvPicPr>
          <p:nvPr/>
        </p:nvPicPr>
        <p:blipFill>
          <a:blip r:embed="rId3"/>
          <a:stretch>
            <a:fillRect/>
          </a:stretch>
        </p:blipFill>
        <p:spPr>
          <a:xfrm>
            <a:off x="6889939" y="2316638"/>
            <a:ext cx="4778703" cy="4420106"/>
          </a:xfrm>
          <a:prstGeom prst="rect">
            <a:avLst/>
          </a:prstGeom>
        </p:spPr>
      </p:pic>
      <p:sp>
        <p:nvSpPr>
          <p:cNvPr id="4" name="TextBox 3">
            <a:extLst>
              <a:ext uri="{FF2B5EF4-FFF2-40B4-BE49-F238E27FC236}">
                <a16:creationId xmlns:a16="http://schemas.microsoft.com/office/drawing/2014/main" id="{5B241936-FFE9-018D-7EE7-12B6B07A223B}"/>
              </a:ext>
            </a:extLst>
          </p:cNvPr>
          <p:cNvSpPr txBox="1"/>
          <p:nvPr/>
        </p:nvSpPr>
        <p:spPr>
          <a:xfrm>
            <a:off x="0" y="6457890"/>
            <a:ext cx="2440092" cy="400110"/>
          </a:xfrm>
          <a:prstGeom prst="rect">
            <a:avLst/>
          </a:prstGeom>
          <a:noFill/>
        </p:spPr>
        <p:txBody>
          <a:bodyPr wrap="none" rtlCol="0">
            <a:spAutoFit/>
          </a:bodyPr>
          <a:lstStyle/>
          <a:p>
            <a:r>
              <a:rPr lang="en-US" sz="1000" dirty="0"/>
              <a:t>Kumari, 2022</a:t>
            </a:r>
          </a:p>
          <a:p>
            <a:r>
              <a:rPr lang="en-US" sz="1000" dirty="0"/>
              <a:t>Professional Standards Councils, n.d.</a:t>
            </a:r>
          </a:p>
        </p:txBody>
      </p:sp>
    </p:spTree>
    <p:extLst>
      <p:ext uri="{BB962C8B-B14F-4D97-AF65-F5344CB8AC3E}">
        <p14:creationId xmlns:p14="http://schemas.microsoft.com/office/powerpoint/2010/main" val="42392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p:txBody>
          <a:bodyPr/>
          <a:lstStyle/>
          <a:p>
            <a:r>
              <a:rPr lang="en-US" dirty="0"/>
              <a:t>What is a Profession?</a:t>
            </a:r>
            <a:br>
              <a:rPr lang="en-US" dirty="0"/>
            </a:br>
            <a:r>
              <a:rPr lang="en-US" dirty="0"/>
              <a:t>	(When we speak of a profession)</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603499"/>
            <a:ext cx="8825659" cy="3929275"/>
          </a:xfrm>
        </p:spPr>
        <p:txBody>
          <a:bodyPr>
            <a:noAutofit/>
          </a:bodyPr>
          <a:lstStyle/>
          <a:p>
            <a:r>
              <a:rPr lang="en-US" sz="2400" dirty="0"/>
              <a:t>Definition(s)</a:t>
            </a:r>
          </a:p>
          <a:p>
            <a:pPr lvl="1"/>
            <a:r>
              <a:rPr lang="en-US" sz="2400" dirty="0"/>
              <a:t>... a disciplined group of individuals who </a:t>
            </a:r>
          </a:p>
          <a:p>
            <a:pPr lvl="1"/>
            <a:r>
              <a:rPr lang="en-US" sz="2400" b="1" dirty="0"/>
              <a:t>adhere to ethical standards </a:t>
            </a:r>
            <a:r>
              <a:rPr lang="en-US" sz="2400" dirty="0"/>
              <a:t>and </a:t>
            </a:r>
          </a:p>
          <a:p>
            <a:pPr lvl="1"/>
            <a:r>
              <a:rPr lang="en-US" sz="2400" dirty="0"/>
              <a:t>who hold themselves out as, and are accepted by the public as </a:t>
            </a:r>
            <a:r>
              <a:rPr lang="en-US" sz="2400" b="1" dirty="0"/>
              <a:t>possessing special knowledge and skills</a:t>
            </a:r>
            <a:r>
              <a:rPr lang="en-US" sz="2400" dirty="0"/>
              <a:t> in a widely recognized body of learning </a:t>
            </a:r>
            <a:r>
              <a:rPr lang="en-US" sz="2400" b="1" dirty="0"/>
              <a:t>derived from research, education and training at a high level</a:t>
            </a:r>
            <a:r>
              <a:rPr lang="en-US" sz="2400" dirty="0"/>
              <a:t>, and </a:t>
            </a:r>
          </a:p>
          <a:p>
            <a:pPr lvl="1"/>
            <a:r>
              <a:rPr lang="en-US" sz="2400" dirty="0"/>
              <a:t>who are prepared to </a:t>
            </a:r>
            <a:r>
              <a:rPr lang="en-US" sz="2400" b="1" i="1" dirty="0"/>
              <a:t>apply this knowledge and exercise these skills in the interest of others</a:t>
            </a:r>
            <a:r>
              <a:rPr lang="en-US" sz="2400" dirty="0"/>
              <a:t>.</a:t>
            </a:r>
          </a:p>
          <a:p>
            <a:pPr marL="0" indent="0">
              <a:buNone/>
            </a:pPr>
            <a:endParaRPr lang="en-US" sz="2400" dirty="0"/>
          </a:p>
        </p:txBody>
      </p:sp>
      <p:sp>
        <p:nvSpPr>
          <p:cNvPr id="5" name="TextBox 4">
            <a:extLst>
              <a:ext uri="{FF2B5EF4-FFF2-40B4-BE49-F238E27FC236}">
                <a16:creationId xmlns:a16="http://schemas.microsoft.com/office/drawing/2014/main" id="{9179F697-309F-0F1E-F331-A164E9B045E0}"/>
              </a:ext>
            </a:extLst>
          </p:cNvPr>
          <p:cNvSpPr txBox="1"/>
          <p:nvPr/>
        </p:nvSpPr>
        <p:spPr>
          <a:xfrm>
            <a:off x="9678170" y="6304002"/>
            <a:ext cx="2513830" cy="553998"/>
          </a:xfrm>
          <a:prstGeom prst="rect">
            <a:avLst/>
          </a:prstGeom>
          <a:noFill/>
        </p:spPr>
        <p:txBody>
          <a:bodyPr wrap="none" rtlCol="0">
            <a:spAutoFit/>
          </a:bodyPr>
          <a:lstStyle/>
          <a:p>
            <a:r>
              <a:rPr lang="en-US" sz="1000" dirty="0"/>
              <a:t>Australian Council of Professions, 2003</a:t>
            </a:r>
          </a:p>
          <a:p>
            <a:r>
              <a:rPr lang="en-US" sz="1000" dirty="0"/>
              <a:t>Profession, 2022</a:t>
            </a:r>
          </a:p>
          <a:p>
            <a:r>
              <a:rPr lang="en-US" sz="1000" dirty="0"/>
              <a:t>Professional Standards Councils, n.d.</a:t>
            </a:r>
          </a:p>
        </p:txBody>
      </p:sp>
    </p:spTree>
    <p:extLst>
      <p:ext uri="{BB962C8B-B14F-4D97-AF65-F5344CB8AC3E}">
        <p14:creationId xmlns:p14="http://schemas.microsoft.com/office/powerpoint/2010/main" val="133150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p:txBody>
          <a:bodyPr/>
          <a:lstStyle/>
          <a:p>
            <a:r>
              <a:rPr lang="en-US" dirty="0"/>
              <a:t>What is a Profession?</a:t>
            </a:r>
            <a:br>
              <a:rPr lang="en-US" dirty="0"/>
            </a:br>
            <a:r>
              <a:rPr lang="en-US" dirty="0"/>
              <a:t>	(When we speak of a profession)</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603499"/>
            <a:ext cx="8825659" cy="4008279"/>
          </a:xfrm>
        </p:spPr>
        <p:txBody>
          <a:bodyPr>
            <a:noAutofit/>
          </a:bodyPr>
          <a:lstStyle/>
          <a:p>
            <a:r>
              <a:rPr lang="en-US" sz="2400" dirty="0"/>
              <a:t>Characteristics</a:t>
            </a:r>
          </a:p>
          <a:p>
            <a:pPr lvl="1"/>
            <a:r>
              <a:rPr lang="en-US" sz="2400" dirty="0"/>
              <a:t>Dubois (2016), (considering medicine as prototype)</a:t>
            </a:r>
          </a:p>
          <a:p>
            <a:pPr lvl="2"/>
            <a:r>
              <a:rPr lang="en-US" sz="2400" b="1" dirty="0"/>
              <a:t>Authority and power</a:t>
            </a:r>
            <a:r>
              <a:rPr lang="en-US" sz="2400" dirty="0"/>
              <a:t> with respect to</a:t>
            </a:r>
          </a:p>
          <a:p>
            <a:pPr lvl="2"/>
            <a:r>
              <a:rPr lang="en-US" sz="2400" b="1" dirty="0"/>
              <a:t>specialized knowledge, skills, capacities and services (and corresponding fees) </a:t>
            </a:r>
            <a:r>
              <a:rPr lang="en-US" sz="2400" dirty="0"/>
              <a:t>in a context of</a:t>
            </a:r>
          </a:p>
          <a:p>
            <a:pPr lvl="2"/>
            <a:r>
              <a:rPr lang="en-US" sz="2400" b="1" dirty="0"/>
              <a:t>ethical conduct, </a:t>
            </a:r>
            <a:r>
              <a:rPr lang="en-US" sz="2400" dirty="0"/>
              <a:t>and </a:t>
            </a:r>
          </a:p>
          <a:p>
            <a:pPr lvl="2"/>
            <a:r>
              <a:rPr lang="en-US" sz="2400" b="1" dirty="0"/>
              <a:t>autonomy</a:t>
            </a:r>
            <a:r>
              <a:rPr lang="en-US" sz="2400" dirty="0"/>
              <a:t> (understood as the capacity of the community of professionals to regulate themselves)</a:t>
            </a:r>
          </a:p>
          <a:p>
            <a:endParaRPr lang="en-US" sz="2400" dirty="0"/>
          </a:p>
          <a:p>
            <a:endParaRPr lang="en-US" sz="2400" dirty="0"/>
          </a:p>
        </p:txBody>
      </p:sp>
      <p:sp>
        <p:nvSpPr>
          <p:cNvPr id="4" name="TextBox 3">
            <a:extLst>
              <a:ext uri="{FF2B5EF4-FFF2-40B4-BE49-F238E27FC236}">
                <a16:creationId xmlns:a16="http://schemas.microsoft.com/office/drawing/2014/main" id="{9AA1A312-F51A-6B84-AAF9-41B8080C8CD5}"/>
              </a:ext>
            </a:extLst>
          </p:cNvPr>
          <p:cNvSpPr txBox="1"/>
          <p:nvPr/>
        </p:nvSpPr>
        <p:spPr>
          <a:xfrm>
            <a:off x="11233083" y="6611779"/>
            <a:ext cx="958917" cy="246221"/>
          </a:xfrm>
          <a:prstGeom prst="rect">
            <a:avLst/>
          </a:prstGeom>
          <a:noFill/>
        </p:spPr>
        <p:txBody>
          <a:bodyPr wrap="none" rtlCol="0">
            <a:spAutoFit/>
          </a:bodyPr>
          <a:lstStyle/>
          <a:p>
            <a:r>
              <a:rPr lang="en-US" sz="1000" dirty="0"/>
              <a:t>Dubois, 2016</a:t>
            </a:r>
          </a:p>
        </p:txBody>
      </p:sp>
    </p:spTree>
    <p:extLst>
      <p:ext uri="{BB962C8B-B14F-4D97-AF65-F5344CB8AC3E}">
        <p14:creationId xmlns:p14="http://schemas.microsoft.com/office/powerpoint/2010/main" val="30752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603500"/>
            <a:ext cx="8825659" cy="4091214"/>
          </a:xfrm>
        </p:spPr>
        <p:txBody>
          <a:bodyPr>
            <a:normAutofit/>
          </a:bodyPr>
          <a:lstStyle/>
          <a:p>
            <a:r>
              <a:rPr lang="en-US" sz="2800" dirty="0"/>
              <a:t>History</a:t>
            </a:r>
          </a:p>
          <a:p>
            <a:pPr marL="0" indent="0">
              <a:buNone/>
            </a:pPr>
            <a:endParaRPr lang="en-US" sz="2800" dirty="0"/>
          </a:p>
        </p:txBody>
      </p:sp>
      <p:sp>
        <p:nvSpPr>
          <p:cNvPr id="4" name="TextBox 3">
            <a:extLst>
              <a:ext uri="{FF2B5EF4-FFF2-40B4-BE49-F238E27FC236}">
                <a16:creationId xmlns:a16="http://schemas.microsoft.com/office/drawing/2014/main" id="{56A60CF3-F5F6-F30B-0C2B-89ACB2EB7B31}"/>
              </a:ext>
            </a:extLst>
          </p:cNvPr>
          <p:cNvSpPr txBox="1"/>
          <p:nvPr/>
        </p:nvSpPr>
        <p:spPr>
          <a:xfrm>
            <a:off x="87086" y="2950029"/>
            <a:ext cx="184731" cy="369332"/>
          </a:xfrm>
          <a:prstGeom prst="rect">
            <a:avLst/>
          </a:prstGeom>
          <a:noFill/>
        </p:spPr>
        <p:txBody>
          <a:bodyPr wrap="none" rtlCol="0">
            <a:spAutoFit/>
          </a:bodyPr>
          <a:lstStyle/>
          <a:p>
            <a:endParaRPr lang="en-US" dirty="0"/>
          </a:p>
        </p:txBody>
      </p:sp>
      <p:pic>
        <p:nvPicPr>
          <p:cNvPr id="6" name="Picture 5" descr="Diagram&#10;&#10;Description automatically generated">
            <a:extLst>
              <a:ext uri="{FF2B5EF4-FFF2-40B4-BE49-F238E27FC236}">
                <a16:creationId xmlns:a16="http://schemas.microsoft.com/office/drawing/2014/main" id="{BBFE2AE1-8461-6EF8-6010-8C5C4E92FE81}"/>
              </a:ext>
            </a:extLst>
          </p:cNvPr>
          <p:cNvPicPr>
            <a:picLocks noChangeAspect="1"/>
          </p:cNvPicPr>
          <p:nvPr/>
        </p:nvPicPr>
        <p:blipFill>
          <a:blip r:embed="rId3"/>
          <a:stretch>
            <a:fillRect/>
          </a:stretch>
        </p:blipFill>
        <p:spPr>
          <a:xfrm>
            <a:off x="3063597" y="2597306"/>
            <a:ext cx="3939815" cy="4097408"/>
          </a:xfrm>
          <a:prstGeom prst="rect">
            <a:avLst/>
          </a:prstGeom>
        </p:spPr>
      </p:pic>
      <p:sp>
        <p:nvSpPr>
          <p:cNvPr id="5" name="TextBox 4">
            <a:extLst>
              <a:ext uri="{FF2B5EF4-FFF2-40B4-BE49-F238E27FC236}">
                <a16:creationId xmlns:a16="http://schemas.microsoft.com/office/drawing/2014/main" id="{19BE7ECC-53AE-AF2C-7236-0325B263D30A}"/>
              </a:ext>
            </a:extLst>
          </p:cNvPr>
          <p:cNvSpPr txBox="1"/>
          <p:nvPr/>
        </p:nvSpPr>
        <p:spPr>
          <a:xfrm>
            <a:off x="11295601" y="6571603"/>
            <a:ext cx="896399" cy="246221"/>
          </a:xfrm>
          <a:prstGeom prst="rect">
            <a:avLst/>
          </a:prstGeom>
          <a:noFill/>
        </p:spPr>
        <p:txBody>
          <a:bodyPr wrap="none" rtlCol="0">
            <a:spAutoFit/>
          </a:bodyPr>
          <a:lstStyle/>
          <a:p>
            <a:r>
              <a:rPr lang="en-US" sz="1000" dirty="0"/>
              <a:t>Clarke, n.d.</a:t>
            </a:r>
          </a:p>
        </p:txBody>
      </p:sp>
      <p:sp>
        <p:nvSpPr>
          <p:cNvPr id="8" name="Title 7">
            <a:extLst>
              <a:ext uri="{FF2B5EF4-FFF2-40B4-BE49-F238E27FC236}">
                <a16:creationId xmlns:a16="http://schemas.microsoft.com/office/drawing/2014/main" id="{BAF48F76-563E-B01D-3C9E-966EE732BC36}"/>
              </a:ext>
            </a:extLst>
          </p:cNvPr>
          <p:cNvSpPr>
            <a:spLocks noGrp="1"/>
          </p:cNvSpPr>
          <p:nvPr>
            <p:ph type="title"/>
          </p:nvPr>
        </p:nvSpPr>
        <p:spPr>
          <a:xfrm>
            <a:off x="925689" y="519289"/>
            <a:ext cx="9539111" cy="1365955"/>
          </a:xfrm>
        </p:spPr>
        <p:txBody>
          <a:bodyPr/>
          <a:lstStyle/>
          <a:p>
            <a:r>
              <a:rPr lang="en-US" dirty="0"/>
              <a:t>Is behavior analysis one?</a:t>
            </a:r>
            <a:br>
              <a:rPr lang="en-US" dirty="0"/>
            </a:br>
            <a:r>
              <a:rPr lang="en-US" dirty="0"/>
              <a:t>	(When we speak of behavior analysis)</a:t>
            </a:r>
          </a:p>
        </p:txBody>
      </p:sp>
      <p:sp>
        <p:nvSpPr>
          <p:cNvPr id="11" name="Content Placeholder 2">
            <a:extLst>
              <a:ext uri="{FF2B5EF4-FFF2-40B4-BE49-F238E27FC236}">
                <a16:creationId xmlns:a16="http://schemas.microsoft.com/office/drawing/2014/main" id="{70AEBD17-E90E-01E4-A13A-B0A2CD06E3D6}"/>
              </a:ext>
            </a:extLst>
          </p:cNvPr>
          <p:cNvSpPr txBox="1">
            <a:spLocks/>
          </p:cNvSpPr>
          <p:nvPr/>
        </p:nvSpPr>
        <p:spPr>
          <a:xfrm>
            <a:off x="7390259" y="2778404"/>
            <a:ext cx="3905342" cy="37352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800" dirty="0"/>
              <a:t>Behavior Analysis?</a:t>
            </a:r>
          </a:p>
          <a:p>
            <a:pPr marL="0" indent="0" algn="ctr">
              <a:buNone/>
            </a:pPr>
            <a:endParaRPr lang="en-US" sz="2800" dirty="0"/>
          </a:p>
          <a:p>
            <a:pPr marL="0" indent="0" algn="ctr">
              <a:buNone/>
            </a:pPr>
            <a:r>
              <a:rPr lang="en-US" sz="2800" dirty="0"/>
              <a:t>Applied Behavior Analysis?</a:t>
            </a:r>
          </a:p>
          <a:p>
            <a:pPr marL="0" indent="0" algn="ctr">
              <a:buNone/>
            </a:pPr>
            <a:endParaRPr lang="en-US" sz="2800" dirty="0"/>
          </a:p>
          <a:p>
            <a:pPr marL="0" indent="0" algn="ctr">
              <a:buNone/>
            </a:pPr>
            <a:r>
              <a:rPr lang="en-US" sz="2800" dirty="0"/>
              <a:t>Behavior Analytic Practice?</a:t>
            </a:r>
          </a:p>
        </p:txBody>
      </p:sp>
    </p:spTree>
    <p:extLst>
      <p:ext uri="{BB962C8B-B14F-4D97-AF65-F5344CB8AC3E}">
        <p14:creationId xmlns:p14="http://schemas.microsoft.com/office/powerpoint/2010/main" val="3330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a:xfrm>
            <a:off x="942680" y="609599"/>
            <a:ext cx="9313683" cy="1240971"/>
          </a:xfrm>
        </p:spPr>
        <p:txBody>
          <a:bodyPr/>
          <a:lstStyle/>
          <a:p>
            <a:r>
              <a:rPr lang="en-US" dirty="0"/>
              <a:t>Is behavior analysis one?</a:t>
            </a:r>
            <a:br>
              <a:rPr lang="en-US" dirty="0"/>
            </a:br>
            <a:r>
              <a:rPr lang="en-US" dirty="0"/>
              <a:t>	(When we speak of behavior analysis)</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603500"/>
            <a:ext cx="8825659" cy="4091214"/>
          </a:xfrm>
        </p:spPr>
        <p:txBody>
          <a:bodyPr>
            <a:normAutofit fontScale="70000" lnSpcReduction="20000"/>
          </a:bodyPr>
          <a:lstStyle/>
          <a:p>
            <a:r>
              <a:rPr lang="en-US" sz="2800" dirty="0"/>
              <a:t>History</a:t>
            </a:r>
          </a:p>
          <a:p>
            <a:pPr lvl="1"/>
            <a:r>
              <a:rPr lang="en-US" sz="2600" dirty="0"/>
              <a:t>“from a developmental standpoint, a profession begins with the practice of a potentially </a:t>
            </a:r>
            <a:r>
              <a:rPr lang="en-US" sz="2600" b="1" dirty="0"/>
              <a:t>distinctive body of expertise by a group of informally trained people</a:t>
            </a:r>
            <a:r>
              <a:rPr lang="en-US" sz="2600" dirty="0"/>
              <a:t>. </a:t>
            </a:r>
          </a:p>
          <a:p>
            <a:pPr lvl="1"/>
            <a:r>
              <a:rPr lang="en-US" sz="2600" dirty="0"/>
              <a:t>The expertise is viewed as having </a:t>
            </a:r>
            <a:r>
              <a:rPr lang="en-US" sz="2600" b="1" dirty="0"/>
              <a:t>public value</a:t>
            </a:r>
            <a:r>
              <a:rPr lang="en-US" sz="2600" dirty="0"/>
              <a:t>. </a:t>
            </a:r>
          </a:p>
          <a:p>
            <a:pPr lvl="1"/>
            <a:r>
              <a:rPr lang="en-US" sz="2600" dirty="0"/>
              <a:t>The </a:t>
            </a:r>
            <a:r>
              <a:rPr lang="en-US" sz="2600" b="1" dirty="0"/>
              <a:t>knowledge required of its practitioners expands with time</a:t>
            </a:r>
            <a:r>
              <a:rPr lang="en-US" sz="2600" dirty="0"/>
              <a:t>, and </a:t>
            </a:r>
          </a:p>
          <a:p>
            <a:pPr lvl="1"/>
            <a:r>
              <a:rPr lang="en-US" sz="2600" dirty="0"/>
              <a:t>during a long gestational interval, its members </a:t>
            </a:r>
            <a:r>
              <a:rPr lang="en-US" sz="2600" b="1" dirty="0"/>
              <a:t>form organizations that promote their interests</a:t>
            </a:r>
            <a:r>
              <a:rPr lang="en-US" sz="2600" dirty="0"/>
              <a:t>. </a:t>
            </a:r>
          </a:p>
          <a:p>
            <a:pPr lvl="1"/>
            <a:r>
              <a:rPr lang="en-US" sz="2600" dirty="0"/>
              <a:t>In addition, they </a:t>
            </a:r>
            <a:r>
              <a:rPr lang="en-US" sz="2600" b="1" dirty="0"/>
              <a:t>create systems for education, credentialing, and eventually licensure</a:t>
            </a:r>
            <a:r>
              <a:rPr lang="en-US" sz="2600" dirty="0"/>
              <a:t>. </a:t>
            </a:r>
          </a:p>
          <a:p>
            <a:pPr lvl="1"/>
            <a:r>
              <a:rPr lang="en-US" sz="2600" b="1" dirty="0"/>
              <a:t>The practitioners </a:t>
            </a:r>
            <a:r>
              <a:rPr lang="en-US" sz="2600" dirty="0"/>
              <a:t>work to </a:t>
            </a:r>
            <a:r>
              <a:rPr lang="en-US" sz="2600" b="1" dirty="0"/>
              <a:t>convince the public of their commitment and honor</a:t>
            </a:r>
            <a:r>
              <a:rPr lang="en-US" sz="2600" dirty="0"/>
              <a:t> and of their </a:t>
            </a:r>
            <a:r>
              <a:rPr lang="en-US" sz="2600" b="1" dirty="0"/>
              <a:t>ability to manage their problems and collegially </a:t>
            </a:r>
            <a:r>
              <a:rPr lang="en-US" sz="2600" dirty="0"/>
              <a:t>maintain their discipline.”</a:t>
            </a:r>
            <a:endParaRPr lang="en-US" sz="2400" dirty="0"/>
          </a:p>
          <a:p>
            <a:pPr marL="0" indent="0">
              <a:buNone/>
            </a:pPr>
            <a:endParaRPr lang="en-US" sz="2800" dirty="0"/>
          </a:p>
        </p:txBody>
      </p:sp>
      <p:sp>
        <p:nvSpPr>
          <p:cNvPr id="4" name="TextBox 3">
            <a:extLst>
              <a:ext uri="{FF2B5EF4-FFF2-40B4-BE49-F238E27FC236}">
                <a16:creationId xmlns:a16="http://schemas.microsoft.com/office/drawing/2014/main" id="{56A60CF3-F5F6-F30B-0C2B-89ACB2EB7B31}"/>
              </a:ext>
            </a:extLst>
          </p:cNvPr>
          <p:cNvSpPr txBox="1"/>
          <p:nvPr/>
        </p:nvSpPr>
        <p:spPr>
          <a:xfrm>
            <a:off x="87086" y="2950029"/>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1AA58E2-81ED-DC05-5876-EE0E5C468DE1}"/>
              </a:ext>
            </a:extLst>
          </p:cNvPr>
          <p:cNvSpPr txBox="1"/>
          <p:nvPr/>
        </p:nvSpPr>
        <p:spPr>
          <a:xfrm>
            <a:off x="10024419" y="6611779"/>
            <a:ext cx="2167581" cy="246221"/>
          </a:xfrm>
          <a:prstGeom prst="rect">
            <a:avLst/>
          </a:prstGeom>
          <a:noFill/>
        </p:spPr>
        <p:txBody>
          <a:bodyPr wrap="none" rtlCol="0">
            <a:spAutoFit/>
          </a:bodyPr>
          <a:lstStyle/>
          <a:p>
            <a:r>
              <a:rPr lang="en-US" sz="1000" dirty="0"/>
              <a:t>A Brief History of Professions, n.d.</a:t>
            </a:r>
          </a:p>
        </p:txBody>
      </p:sp>
    </p:spTree>
    <p:extLst>
      <p:ext uri="{BB962C8B-B14F-4D97-AF65-F5344CB8AC3E}">
        <p14:creationId xmlns:p14="http://schemas.microsoft.com/office/powerpoint/2010/main" val="31711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6AEC-2B50-4F5A-03CD-35515FF524F8}"/>
              </a:ext>
            </a:extLst>
          </p:cNvPr>
          <p:cNvSpPr>
            <a:spLocks noGrp="1"/>
          </p:cNvSpPr>
          <p:nvPr>
            <p:ph type="title"/>
          </p:nvPr>
        </p:nvSpPr>
        <p:spPr>
          <a:xfrm>
            <a:off x="942680" y="609599"/>
            <a:ext cx="9313683" cy="1240971"/>
          </a:xfrm>
        </p:spPr>
        <p:txBody>
          <a:bodyPr/>
          <a:lstStyle/>
          <a:p>
            <a:r>
              <a:rPr lang="en-US" dirty="0"/>
              <a:t>Is behavior analysis one?</a:t>
            </a:r>
            <a:br>
              <a:rPr lang="en-US" dirty="0"/>
            </a:br>
            <a:r>
              <a:rPr lang="en-US" dirty="0"/>
              <a:t>	(When we speak of behavior analysis)</a:t>
            </a:r>
          </a:p>
        </p:txBody>
      </p:sp>
      <p:sp>
        <p:nvSpPr>
          <p:cNvPr id="3" name="Content Placeholder 2">
            <a:extLst>
              <a:ext uri="{FF2B5EF4-FFF2-40B4-BE49-F238E27FC236}">
                <a16:creationId xmlns:a16="http://schemas.microsoft.com/office/drawing/2014/main" id="{CD6CC000-442E-3823-6DCC-3007C6EBCBC3}"/>
              </a:ext>
            </a:extLst>
          </p:cNvPr>
          <p:cNvSpPr>
            <a:spLocks noGrp="1"/>
          </p:cNvSpPr>
          <p:nvPr>
            <p:ph idx="1"/>
          </p:nvPr>
        </p:nvSpPr>
        <p:spPr>
          <a:xfrm>
            <a:off x="1154954" y="2603500"/>
            <a:ext cx="8825659" cy="4091214"/>
          </a:xfrm>
        </p:spPr>
        <p:txBody>
          <a:bodyPr>
            <a:normAutofit/>
          </a:bodyPr>
          <a:lstStyle/>
          <a:p>
            <a:r>
              <a:rPr lang="en-US" sz="2800" dirty="0">
                <a:solidFill>
                  <a:schemeClr val="tx1">
                    <a:lumMod val="50000"/>
                    <a:lumOff val="50000"/>
                  </a:schemeClr>
                </a:solidFill>
              </a:rPr>
              <a:t>Distinction(s)</a:t>
            </a:r>
          </a:p>
          <a:p>
            <a:pPr lvl="1"/>
            <a:r>
              <a:rPr lang="en-US" sz="2800" dirty="0">
                <a:solidFill>
                  <a:schemeClr val="tx1">
                    <a:lumMod val="50000"/>
                    <a:lumOff val="50000"/>
                  </a:schemeClr>
                </a:solidFill>
              </a:rPr>
              <a:t>Profession</a:t>
            </a:r>
            <a:r>
              <a:rPr lang="en-US" sz="2800" i="1" dirty="0">
                <a:solidFill>
                  <a:schemeClr val="tx1">
                    <a:lumMod val="50000"/>
                    <a:lumOff val="50000"/>
                  </a:schemeClr>
                </a:solidFill>
              </a:rPr>
              <a:t>al</a:t>
            </a:r>
            <a:r>
              <a:rPr lang="en-US" sz="2800" dirty="0">
                <a:solidFill>
                  <a:schemeClr val="tx1">
                    <a:lumMod val="50000"/>
                    <a:lumOff val="50000"/>
                  </a:schemeClr>
                </a:solidFill>
              </a:rPr>
              <a:t> vs. amateur</a:t>
            </a:r>
          </a:p>
          <a:p>
            <a:pPr lvl="1"/>
            <a:r>
              <a:rPr lang="en-US" sz="2800" dirty="0">
                <a:solidFill>
                  <a:schemeClr val="tx1">
                    <a:lumMod val="50000"/>
                    <a:lumOff val="50000"/>
                  </a:schemeClr>
                </a:solidFill>
              </a:rPr>
              <a:t>Profession vs. occupation</a:t>
            </a:r>
          </a:p>
          <a:p>
            <a:pPr lvl="1"/>
            <a:r>
              <a:rPr lang="en-US" sz="2800" b="1" dirty="0">
                <a:solidFill>
                  <a:schemeClr val="tx1">
                    <a:lumMod val="50000"/>
                    <a:lumOff val="50000"/>
                  </a:schemeClr>
                </a:solidFill>
              </a:rPr>
              <a:t>Profession vs. discipline</a:t>
            </a:r>
          </a:p>
          <a:p>
            <a:pPr marL="457200" lvl="1" indent="0">
              <a:buNone/>
            </a:pPr>
            <a:endParaRPr lang="en-US" sz="2600" dirty="0">
              <a:solidFill>
                <a:schemeClr val="tx1">
                  <a:lumMod val="50000"/>
                  <a:lumOff val="50000"/>
                </a:schemeClr>
              </a:solidFill>
            </a:endParaRPr>
          </a:p>
        </p:txBody>
      </p:sp>
      <p:sp>
        <p:nvSpPr>
          <p:cNvPr id="4" name="TextBox 3">
            <a:extLst>
              <a:ext uri="{FF2B5EF4-FFF2-40B4-BE49-F238E27FC236}">
                <a16:creationId xmlns:a16="http://schemas.microsoft.com/office/drawing/2014/main" id="{56A60CF3-F5F6-F30B-0C2B-89ACB2EB7B31}"/>
              </a:ext>
            </a:extLst>
          </p:cNvPr>
          <p:cNvSpPr txBox="1"/>
          <p:nvPr/>
        </p:nvSpPr>
        <p:spPr>
          <a:xfrm>
            <a:off x="87086" y="2950029"/>
            <a:ext cx="184731" cy="369332"/>
          </a:xfrm>
          <a:prstGeom prst="rect">
            <a:avLst/>
          </a:prstGeom>
          <a:noFill/>
        </p:spPr>
        <p:txBody>
          <a:bodyPr wrap="none" rtlCol="0">
            <a:spAutoFit/>
          </a:bodyPr>
          <a:lstStyle/>
          <a:p>
            <a:endParaRPr lang="en-US" dirty="0"/>
          </a:p>
        </p:txBody>
      </p:sp>
      <p:pic>
        <p:nvPicPr>
          <p:cNvPr id="5" name="Picture 4" descr="Diagram&#10;&#10;Description automatically generated">
            <a:extLst>
              <a:ext uri="{FF2B5EF4-FFF2-40B4-BE49-F238E27FC236}">
                <a16:creationId xmlns:a16="http://schemas.microsoft.com/office/drawing/2014/main" id="{1D92A1CE-A672-D7E3-1AFC-816C40592414}"/>
              </a:ext>
            </a:extLst>
          </p:cNvPr>
          <p:cNvPicPr>
            <a:picLocks noChangeAspect="1"/>
          </p:cNvPicPr>
          <p:nvPr/>
        </p:nvPicPr>
        <p:blipFill rotWithShape="1">
          <a:blip r:embed="rId3"/>
          <a:srcRect t="1" b="17411"/>
          <a:stretch/>
        </p:blipFill>
        <p:spPr>
          <a:xfrm>
            <a:off x="6531701" y="2447042"/>
            <a:ext cx="5113940" cy="3906623"/>
          </a:xfrm>
          <a:prstGeom prst="rect">
            <a:avLst/>
          </a:prstGeom>
        </p:spPr>
      </p:pic>
      <p:sp>
        <p:nvSpPr>
          <p:cNvPr id="6" name="TextBox 5">
            <a:extLst>
              <a:ext uri="{FF2B5EF4-FFF2-40B4-BE49-F238E27FC236}">
                <a16:creationId xmlns:a16="http://schemas.microsoft.com/office/drawing/2014/main" id="{A589614F-1AF2-6DD8-AB7E-C2F51A961EDD}"/>
              </a:ext>
            </a:extLst>
          </p:cNvPr>
          <p:cNvSpPr txBox="1"/>
          <p:nvPr/>
        </p:nvSpPr>
        <p:spPr>
          <a:xfrm>
            <a:off x="0" y="6457890"/>
            <a:ext cx="2440092" cy="400110"/>
          </a:xfrm>
          <a:prstGeom prst="rect">
            <a:avLst/>
          </a:prstGeom>
          <a:noFill/>
        </p:spPr>
        <p:txBody>
          <a:bodyPr wrap="none" rtlCol="0">
            <a:spAutoFit/>
          </a:bodyPr>
          <a:lstStyle/>
          <a:p>
            <a:r>
              <a:rPr lang="en-US" sz="1000" dirty="0"/>
              <a:t>Kumari, 2022</a:t>
            </a:r>
          </a:p>
          <a:p>
            <a:r>
              <a:rPr lang="en-US" sz="1000" dirty="0"/>
              <a:t>Professional Standards Councils, n.d.</a:t>
            </a:r>
          </a:p>
        </p:txBody>
      </p:sp>
      <p:sp>
        <p:nvSpPr>
          <p:cNvPr id="7" name="Content Placeholder 2">
            <a:extLst>
              <a:ext uri="{FF2B5EF4-FFF2-40B4-BE49-F238E27FC236}">
                <a16:creationId xmlns:a16="http://schemas.microsoft.com/office/drawing/2014/main" id="{DD5572C2-B250-8E4D-44A6-771E39F8FF97}"/>
              </a:ext>
            </a:extLst>
          </p:cNvPr>
          <p:cNvSpPr txBox="1">
            <a:spLocks/>
          </p:cNvSpPr>
          <p:nvPr/>
        </p:nvSpPr>
        <p:spPr>
          <a:xfrm>
            <a:off x="1655698" y="4308058"/>
            <a:ext cx="4774131" cy="2202065"/>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t>Discipline vs Profession</a:t>
            </a:r>
          </a:p>
          <a:p>
            <a:pPr lvl="1"/>
            <a:r>
              <a:rPr lang="en-US" sz="2600" dirty="0"/>
              <a:t>Science vs Practice</a:t>
            </a:r>
          </a:p>
          <a:p>
            <a:pPr marL="457200" lvl="1" indent="0">
              <a:buFont typeface="Wingdings 3" charset="2"/>
              <a:buNone/>
            </a:pPr>
            <a:endParaRPr lang="en-US" sz="2600" dirty="0"/>
          </a:p>
        </p:txBody>
      </p:sp>
    </p:spTree>
    <p:extLst>
      <p:ext uri="{BB962C8B-B14F-4D97-AF65-F5344CB8AC3E}">
        <p14:creationId xmlns:p14="http://schemas.microsoft.com/office/powerpoint/2010/main" val="27925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{534CF567-0818-254D-8B41-964727699661}tf10001076</Template>
  <TotalTime>3637</TotalTime>
  <Words>1997</Words>
  <Application>Microsoft Macintosh PowerPoint</Application>
  <PresentationFormat>Widescreen</PresentationFormat>
  <Paragraphs>174</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latin_ext</vt:lpstr>
      <vt:lpstr>Times</vt:lpstr>
      <vt:lpstr>Wingdings 3</vt:lpstr>
      <vt:lpstr>Ion Boardroom</vt:lpstr>
      <vt:lpstr>What is a Profession and Is Behavior Analysis One?</vt:lpstr>
      <vt:lpstr>What is a Profession?  (When we speak of a profession)</vt:lpstr>
      <vt:lpstr>What is a Profession?  (When we speak of a profession)</vt:lpstr>
      <vt:lpstr>What is a Profession?  (When we speak of a profession)</vt:lpstr>
      <vt:lpstr>What is a Profession?  (When we speak of a profession)</vt:lpstr>
      <vt:lpstr>What is a Profession?  (When we speak of a profession)</vt:lpstr>
      <vt:lpstr>Is behavior analysis one?  (When we speak of behavior analysis)</vt:lpstr>
      <vt:lpstr>Is behavior analysis one?  (When we speak of behavior analysis)</vt:lpstr>
      <vt:lpstr>Is behavior analysis one?  (When we speak of behavior analysis)</vt:lpstr>
      <vt:lpstr>Is behavior analysis one?  (When we speak of behavior analysis)</vt:lpstr>
      <vt:lpstr>Is behavior analysis one?  (When we speak of behavior analysis)</vt:lpstr>
      <vt:lpstr>Is behavior analysis one?  (When we speak of behavior analysis)</vt:lpstr>
      <vt:lpstr>Is behavior analysis one?  (When we speak of behavior analysis)</vt:lpstr>
      <vt:lpstr>A Discipline and a Profession?</vt:lpstr>
      <vt:lpstr>A Discipline and a Profession?</vt:lpstr>
      <vt:lpstr>Concluding Remarks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Serdikoff, Sherry</dc:creator>
  <cp:lastModifiedBy>Microsoft Office User</cp:lastModifiedBy>
  <cp:revision>28</cp:revision>
  <dcterms:created xsi:type="dcterms:W3CDTF">2022-05-22T18:56:01Z</dcterms:created>
  <dcterms:modified xsi:type="dcterms:W3CDTF">2022-05-30T02:15:43Z</dcterms:modified>
</cp:coreProperties>
</file>