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363" r:id="rId16"/>
    <p:sldId id="259" r:id="rId17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C2C"/>
    <a:srgbClr val="208EA9"/>
    <a:srgbClr val="28B7E1"/>
    <a:srgbClr val="694E39"/>
    <a:srgbClr val="5F4634"/>
    <a:srgbClr val="FFF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7AE5C961-7838-411F-A25D-5829EE18AFB7}" type="datetimeFigureOut">
              <a:rPr lang="en-US" smtClean="0"/>
              <a:pPr/>
              <a:t>5/24/21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72EC1E1C-447B-45E5-A1E7-623E16EFF9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6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C-064_PPT_background_5_4x3_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0"/>
          <a:stretch/>
        </p:blipFill>
        <p:spPr>
          <a:xfrm>
            <a:off x="0" y="0"/>
            <a:ext cx="9235440" cy="687861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1346"/>
            <a:ext cx="7772400" cy="1634551"/>
          </a:xfrm>
        </p:spPr>
        <p:txBody>
          <a:bodyPr anchor="t" anchorCtr="0">
            <a:normAutofit/>
          </a:bodyPr>
          <a:lstStyle>
            <a:lvl1pPr algn="ctr">
              <a:lnSpc>
                <a:spcPts val="4720"/>
              </a:lnSpc>
              <a:defRPr sz="3800" b="1">
                <a:solidFill>
                  <a:srgbClr val="28B7E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1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A5EE7-44EC-4B32-A4FC-251B43F4A4A9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0E170A-B8ED-43B3-905B-5898D9FB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8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A5EE7-44EC-4B32-A4FC-251B43F4A4A9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0E170A-B8ED-43B3-905B-5898D9FB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NC-064_PPT_background_5_4x3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2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23196"/>
            <a:ext cx="7772400" cy="1634551"/>
          </a:xfrm>
        </p:spPr>
        <p:txBody>
          <a:bodyPr anchor="t" anchorCtr="0">
            <a:normAutofit/>
          </a:bodyPr>
          <a:lstStyle>
            <a:lvl1pPr algn="ctr">
              <a:lnSpc>
                <a:spcPts val="4720"/>
              </a:lnSpc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233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NC-064_PPT_background_5_4x3_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3642" y="635841"/>
            <a:ext cx="7429208" cy="80748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208E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3638" y="1443324"/>
            <a:ext cx="7429208" cy="4540525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96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C-064_PPT_background_5_4x3_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642" y="1430873"/>
            <a:ext cx="3652158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0873"/>
            <a:ext cx="362465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3642" y="635841"/>
            <a:ext cx="7429208" cy="80748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208E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74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C-064_PPT_background_5_4x3_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3642" y="635841"/>
            <a:ext cx="7429208" cy="80748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208E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0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NC-064_PPT_background_5_4x3_pictu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294" y="5061974"/>
            <a:ext cx="4033898" cy="51657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0552" y="911627"/>
            <a:ext cx="5422898" cy="3932245"/>
          </a:xfrm>
          <a:prstGeom prst="rect">
            <a:avLst/>
          </a:prstGeom>
          <a:ln w="76200" cmpd="sng">
            <a:solidFill>
              <a:srgbClr val="208EA9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5799" y="5599902"/>
            <a:ext cx="5269007" cy="724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88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C-064_PPT_background_5_4x3_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781"/>
            <a:ext cx="9249185" cy="69352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014854" y="2239217"/>
            <a:ext cx="5155766" cy="1550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spc="80">
                <a:solidFill>
                  <a:srgbClr val="FFF7E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208EA9"/>
                </a:solidFill>
                <a:latin typeface="Times" panose="02020603050405020304" pitchFamily="18" charset="0"/>
              </a:rPr>
              <a:t>THANK</a:t>
            </a:r>
            <a:r>
              <a:rPr lang="en-US" sz="6000" b="1" baseline="0" dirty="0">
                <a:solidFill>
                  <a:srgbClr val="208EA9"/>
                </a:solidFill>
                <a:latin typeface="Times" panose="02020603050405020304" pitchFamily="18" charset="0"/>
              </a:rPr>
              <a:t> YOU</a:t>
            </a:r>
            <a:endParaRPr lang="en-US" sz="6000" b="1" dirty="0">
              <a:solidFill>
                <a:srgbClr val="208EA9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3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3BD18B77-B30B-451B-A8C6-0A81B1312474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C441CC19-2699-4907-A515-B3995E71B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4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3BD18B77-B30B-451B-A8C6-0A81B1312474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C441CC19-2699-4907-A515-B3995E71BC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3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83282" y="805169"/>
            <a:ext cx="7429208" cy="807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83282" y="1612653"/>
            <a:ext cx="74292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52" r:id="rId4"/>
    <p:sldLayoutId id="2147483654" r:id="rId5"/>
    <p:sldLayoutId id="2147483657" r:id="rId6"/>
    <p:sldLayoutId id="2147483662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208EA9"/>
          </a:solidFill>
          <a:latin typeface="Times" panose="02020603050405020304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Times" panose="020206030504050203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Times" panose="020206030504050203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imes" panose="020206030504050203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" panose="020206030504050203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Times" panose="020206030504050203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5401697"/>
            <a:ext cx="7772400" cy="1456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lnSpc>
                <a:spcPts val="4720"/>
              </a:lnSpc>
              <a:spcBef>
                <a:spcPct val="0"/>
              </a:spcBef>
              <a:buNone/>
              <a:defRPr sz="3800" b="1" kern="1200">
                <a:solidFill>
                  <a:srgbClr val="28B7E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tabLst>
                <a:tab pos="6119813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6483"/>
            <a:ext cx="7772400" cy="163455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Have A Behavior Analyst Licensure Law- Can’t We Relax Now?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4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 Material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1923692"/>
            <a:ext cx="7429500" cy="3578942"/>
          </a:xfrm>
        </p:spPr>
      </p:pic>
    </p:spTree>
    <p:extLst>
      <p:ext uri="{BB962C8B-B14F-4D97-AF65-F5344CB8AC3E}">
        <p14:creationId xmlns:p14="http://schemas.microsoft.com/office/powerpoint/2010/main" val="8139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05" y="171449"/>
            <a:ext cx="4971370" cy="6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Recommendations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997" y="1841685"/>
            <a:ext cx="5882688" cy="40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642" y="335804"/>
            <a:ext cx="7429208" cy="807483"/>
          </a:xfrm>
        </p:spPr>
        <p:txBody>
          <a:bodyPr/>
          <a:lstStyle/>
          <a:p>
            <a:pPr algn="ctr"/>
            <a:r>
              <a:rPr lang="en-US" dirty="0"/>
              <a:t>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642" y="1143287"/>
            <a:ext cx="7429208" cy="4540525"/>
          </a:xfrm>
        </p:spPr>
        <p:txBody>
          <a:bodyPr/>
          <a:lstStyle/>
          <a:p>
            <a:r>
              <a:rPr lang="en-US" dirty="0"/>
              <a:t>Brick.</a:t>
            </a:r>
          </a:p>
          <a:p>
            <a:r>
              <a:rPr lang="en-US" dirty="0"/>
              <a:t>Recent changes by DESE.</a:t>
            </a:r>
          </a:p>
          <a:p>
            <a:r>
              <a:rPr lang="en-US" dirty="0"/>
              <a:t>MARF involvement.</a:t>
            </a:r>
          </a:p>
          <a:p>
            <a:r>
              <a:rPr lang="en-US" dirty="0"/>
              <a:t>Allies in Dept. of Processional Regulation.</a:t>
            </a:r>
          </a:p>
          <a:p>
            <a:r>
              <a:rPr lang="en-US" dirty="0"/>
              <a:t>Independent boards are not a reality in most states.</a:t>
            </a:r>
          </a:p>
          <a:p>
            <a:r>
              <a:rPr lang="en-US" dirty="0"/>
              <a:t>Be ready to deconstruct your entire day/week/year.</a:t>
            </a:r>
          </a:p>
        </p:txBody>
      </p:sp>
    </p:spTree>
    <p:extLst>
      <p:ext uri="{BB962C8B-B14F-4D97-AF65-F5344CB8AC3E}">
        <p14:creationId xmlns:p14="http://schemas.microsoft.com/office/powerpoint/2010/main" val="405520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Rules Promulgation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52" y="1657350"/>
            <a:ext cx="3405187" cy="45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641" y="2874544"/>
            <a:ext cx="7429208" cy="807483"/>
          </a:xfrm>
        </p:spPr>
        <p:txBody>
          <a:bodyPr/>
          <a:lstStyle/>
          <a:p>
            <a:pPr algn="ctr"/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44033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3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642" y="232099"/>
            <a:ext cx="7429208" cy="807483"/>
          </a:xfrm>
        </p:spPr>
        <p:txBody>
          <a:bodyPr/>
          <a:lstStyle/>
          <a:p>
            <a:pPr algn="ctr"/>
            <a:r>
              <a:rPr lang="en-US" dirty="0"/>
              <a:t>Disseminate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558" y="788998"/>
            <a:ext cx="7429208" cy="4540525"/>
          </a:xfrm>
        </p:spPr>
        <p:txBody>
          <a:bodyPr/>
          <a:lstStyle/>
          <a:p>
            <a:r>
              <a:rPr lang="en-US" dirty="0"/>
              <a:t>Today, more scientists recognize the limits of this tradition and removing beyond publication to communicate the results to the wider world.</a:t>
            </a:r>
          </a:p>
          <a:p>
            <a:r>
              <a:rPr lang="en-US" dirty="0"/>
              <a:t>Journals are too complicated, too technical, and do not deliver to the door steps. </a:t>
            </a:r>
          </a:p>
          <a:p>
            <a:r>
              <a:rPr lang="en-US" dirty="0"/>
              <a:t>Science and democracy have always been twins.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3767138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 many of the issues we confront have to do a science, and if people aren’t informed, they can’t be good citizens. New York Times Corey Dean. </a:t>
            </a:r>
          </a:p>
          <a:p>
            <a:r>
              <a:rPr lang="en-US" sz="2000" dirty="0"/>
              <a:t>Scientist are sometimes like American tourists; we think if we just speak English loud enough, people will understand us. </a:t>
            </a:r>
          </a:p>
          <a:p>
            <a:r>
              <a:rPr lang="en-US" sz="2000" dirty="0"/>
              <a:t>This is not translated to the wider world. </a:t>
            </a:r>
          </a:p>
          <a:p>
            <a:r>
              <a:rPr lang="en-US" sz="2000" dirty="0"/>
              <a:t>People generally make up their minds by many more subtle, less rational factors (vaccines).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73" y="4481512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0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Cut through the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Scientists know too much and struggle to simplify it. </a:t>
            </a:r>
          </a:p>
          <a:p>
            <a:r>
              <a:rPr lang="en-US" dirty="0"/>
              <a:t>Policymakers need help cutting through the noise.</a:t>
            </a:r>
          </a:p>
          <a:p>
            <a:r>
              <a:rPr lang="en-US" dirty="0"/>
              <a:t>This is why they are not interested in the details of your science, they want to know what it means for the decisions they must make.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4819649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5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Policymakers in high-level bodies hardly suffer from lack of information, they have too much to start with. </a:t>
            </a:r>
          </a:p>
          <a:p>
            <a:r>
              <a:rPr lang="en-US" dirty="0"/>
              <a:t>Understanding the policymakers culture can open doors and help scientists gain a seat at the policymaking 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4434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Message 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63" y="2188416"/>
            <a:ext cx="7429500" cy="30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8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63" y="1771032"/>
            <a:ext cx="7429500" cy="38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6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30"/>
            <a:ext cx="9144000" cy="55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642" y="232099"/>
            <a:ext cx="7429208" cy="807483"/>
          </a:xfrm>
        </p:spPr>
        <p:txBody>
          <a:bodyPr/>
          <a:lstStyle/>
          <a:p>
            <a:pPr algn="ctr"/>
            <a:r>
              <a:rPr lang="en-US" dirty="0"/>
              <a:t>The Board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80" y="1443038"/>
            <a:ext cx="6444466" cy="4540250"/>
          </a:xfrm>
        </p:spPr>
      </p:pic>
    </p:spTree>
    <p:extLst>
      <p:ext uri="{BB962C8B-B14F-4D97-AF65-F5344CB8AC3E}">
        <p14:creationId xmlns:p14="http://schemas.microsoft.com/office/powerpoint/2010/main" val="422542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9544</TotalTime>
  <Words>287</Words>
  <Application>Microsoft Macintosh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Office Theme</vt:lpstr>
      <vt:lpstr>We Have A Behavior Analyst Licensure Law- Can’t We Relax Now? </vt:lpstr>
      <vt:lpstr>Disseminate</vt:lpstr>
      <vt:lpstr>Influence</vt:lpstr>
      <vt:lpstr>Cut through the Noise</vt:lpstr>
      <vt:lpstr>Policymakers</vt:lpstr>
      <vt:lpstr>The Message Box</vt:lpstr>
      <vt:lpstr>PowerPoint Presentation</vt:lpstr>
      <vt:lpstr>PowerPoint Presentation</vt:lpstr>
      <vt:lpstr>The Board</vt:lpstr>
      <vt:lpstr>Reference Material</vt:lpstr>
      <vt:lpstr>PowerPoint Presentation</vt:lpstr>
      <vt:lpstr>More Recommendations</vt:lpstr>
      <vt:lpstr>The Details</vt:lpstr>
      <vt:lpstr>Rules Promulgation</vt:lpstr>
      <vt:lpstr>Questions &amp; Discussion</vt:lpstr>
      <vt:lpstr>PowerPoint Presentation</vt:lpstr>
    </vt:vector>
  </TitlesOfParts>
  <Company>One Lucky Guitar,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Sauer</dc:creator>
  <cp:lastModifiedBy>Microsoft Office User</cp:lastModifiedBy>
  <cp:revision>148</cp:revision>
  <cp:lastPrinted>2015-03-19T20:05:44Z</cp:lastPrinted>
  <dcterms:created xsi:type="dcterms:W3CDTF">2014-01-09T18:38:45Z</dcterms:created>
  <dcterms:modified xsi:type="dcterms:W3CDTF">2021-05-24T23:00:58Z</dcterms:modified>
</cp:coreProperties>
</file>